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C026D3"/>
                </a:solidFill>
                <a:latin typeface="JetBrains Mono"/>
              </a:rPr>
              <a:t>LANMA AGENT CLASS · LESSON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6600" b="1">
                <a:solidFill>
                  <a:srgbClr val="1F2937"/>
                </a:solidFill>
                <a:latin typeface="Noto Sans TC"/>
              </a:rPr>
              <a:t>白天會議書記，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6600" b="1">
                <a:solidFill>
                  <a:srgbClr val="C026D3"/>
                </a:solidFill>
                <a:latin typeface="Noto Sans TC"/>
              </a:rPr>
              <a:t>晚上成長教練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3434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3200" b="0">
                <a:solidFill>
                  <a:srgbClr val="1F2937"/>
                </a:solidFill>
                <a:latin typeface="Noto Sans TC"/>
              </a:rPr>
              <a:t>你已經有一位天才員工了 —— 今天，幫他辦入職。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5349240"/>
            <a:ext cx="3108960" cy="685800"/>
          </a:xfrm>
          <a:prstGeom prst="roundRect">
            <a:avLst/>
          </a:prstGeom>
          <a:solidFill>
            <a:srgbClr val="FBEAFB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5349240"/>
            <a:ext cx="54864" cy="685800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8992" y="551383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1F2937"/>
                </a:solidFill>
                <a:latin typeface="Noto Sans TC"/>
              </a:rPr>
              <a:t>🧠 場景三｜第二大腦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5349240"/>
            <a:ext cx="3108960" cy="68580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06240" y="5349240"/>
            <a:ext cx="54864" cy="6858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2272" y="551383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1F2937"/>
                </a:solidFill>
                <a:latin typeface="Noto Sans TC"/>
              </a:rPr>
              <a:t>🏢 給 AI 一張辦公桌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9520" y="5349240"/>
            <a:ext cx="3108960" cy="685800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589520" y="5349240"/>
            <a:ext cx="54864" cy="68580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45552" y="551383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1F2937"/>
                </a:solidFill>
                <a:latin typeface="Noto Sans TC"/>
              </a:rPr>
              <a:t>🤖 Obsidian × Codex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 / 20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784848"/>
            <a:ext cx="609584" cy="73152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C026D3"/>
                </a:solidFill>
                <a:latin typeface="JetBrains Mono"/>
              </a:rPr>
              <a:t>先問各位一個問題（LIVE）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000" b="1">
                <a:solidFill>
                  <a:srgbClr val="1F2937"/>
                </a:solidFill>
                <a:latin typeface="Noto Sans TC"/>
              </a:rPr>
              <a:t>你上禮拜答應了三個人三件事。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38528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6200" b="1">
                <a:solidFill>
                  <a:srgbClr val="C026D3"/>
                </a:solidFill>
                <a:latin typeface="Noto Sans TC"/>
              </a:rPr>
              <a:t>是哪三件？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154680"/>
            <a:ext cx="10515600" cy="182880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3154680"/>
            <a:ext cx="54864" cy="18288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3383280"/>
            <a:ext cx="96012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2800" b="1">
                <a:solidFill>
                  <a:srgbClr val="1F2937"/>
                </a:solidFill>
                <a:latin typeface="Noto Sans TC"/>
              </a:rPr>
              <a:t>我也答不出來。</a:t>
            </a:r>
          </a:p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2800" b="1">
                <a:solidFill>
                  <a:srgbClr val="1F2937"/>
                </a:solidFill>
                <a:latin typeface="Noto Sans TC"/>
              </a:rPr>
              <a:t>但我剛剛把這題交辦給我的員工了 ——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400" b="0">
                <a:solidFill>
                  <a:srgbClr val="5B6478"/>
                </a:solidFill>
                <a:latin typeface="JetBrains Mono"/>
              </a:rPr>
              <a:t>「列出過去三個月我答應過誰什麼事、做了沒，附出處。」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21208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3000" b="1">
                <a:solidFill>
                  <a:srgbClr val="C026D3"/>
                </a:solidFill>
                <a:latin typeface="Noto Sans TC"/>
              </a:rPr>
              <a:t>他現在開始上班。下課前，我們一起驗收。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2 / 20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784848"/>
            <a:ext cx="1219169" cy="73152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C026D3"/>
                </a:solidFill>
                <a:latin typeface="JetBrains Mono"/>
              </a:rPr>
              <a:t>先介紹一下：這位員工你認識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400" b="1">
                <a:solidFill>
                  <a:srgbClr val="1F2937"/>
                </a:solidFill>
                <a:latin typeface="Noto Sans TC"/>
              </a:rPr>
              <a:t>你已經請他三個月了。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3520440" cy="1874519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48840"/>
            <a:ext cx="54864" cy="1874519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331720"/>
            <a:ext cx="28803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0D9488"/>
                </a:solidFill>
                <a:latin typeface="JetBrains Mono"/>
              </a:rPr>
              <a:t>L1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300" b="1">
                <a:solidFill>
                  <a:srgbClr val="1F2937"/>
                </a:solidFill>
                <a:latin typeface="Noto Sans TC"/>
              </a:rPr>
              <a:t>他幫你做過一份簡報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0">
                <a:solidFill>
                  <a:srgbClr val="5B6478"/>
                </a:solidFill>
                <a:latin typeface="Noto Sans TC"/>
              </a:rPr>
              <a:t>一句話 → 25 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2148840"/>
            <a:ext cx="3520440" cy="1874519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26280" y="2148840"/>
            <a:ext cx="54864" cy="1874519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46320" y="2331720"/>
            <a:ext cx="28803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000" b="1">
                <a:solidFill>
                  <a:srgbClr val="B45309"/>
                </a:solidFill>
                <a:latin typeface="JetBrains Mono"/>
              </a:rPr>
              <a:t>L2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300" b="1">
                <a:solidFill>
                  <a:srgbClr val="1F2937"/>
                </a:solidFill>
                <a:latin typeface="Noto Sans TC"/>
              </a:rPr>
              <a:t>他替你規劃過三趟旅行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0">
                <a:solidFill>
                  <a:srgbClr val="5B6478"/>
                </a:solidFill>
                <a:latin typeface="Noto Sans TC"/>
              </a:rPr>
              <a:t>自己開瀏覽器查價、出報告</a:t>
            </a:r>
          </a:p>
        </p:txBody>
      </p:sp>
      <p:pic>
        <p:nvPicPr>
          <p:cNvPr id="11" name="Picture 10" descr="q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14884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12" name="Rounded Rectangle 11"/>
          <p:cNvSpPr/>
          <p:nvPr/>
        </p:nvSpPr>
        <p:spPr>
          <a:xfrm>
            <a:off x="822960" y="4160520"/>
            <a:ext cx="7498079" cy="1554480"/>
          </a:xfrm>
          <a:prstGeom prst="roundRect">
            <a:avLst/>
          </a:prstGeom>
          <a:solidFill>
            <a:srgbClr val="FBEAFB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4160520"/>
            <a:ext cx="54864" cy="1554480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34440" y="4370832"/>
            <a:ext cx="667512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2300" b="1">
                <a:solidFill>
                  <a:srgbClr val="C026D3"/>
                </a:solidFill>
                <a:latin typeface="Noto Sans TC"/>
              </a:rPr>
              <a:t>月薪六百台幣 · 24 小時待命 · 不請假 · 不抱怨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1F2937"/>
                </a:solidFill>
                <a:latin typeface="Noto Sans TC"/>
              </a:rPr>
              <a:t>他大概是你人生請過 CP 值最高的員工。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3 / 20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784848"/>
            <a:ext cx="1828754" cy="73152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C026D3"/>
                </a:solidFill>
                <a:latin typeface="JetBrains Mono"/>
              </a:rPr>
              <a:t>但他有一個致命的問題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758952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000" b="1">
                <a:solidFill>
                  <a:srgbClr val="1F2937"/>
                </a:solidFill>
                <a:latin typeface="Noto Sans TC"/>
              </a:rPr>
              <a:t>每天早上，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758952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600" b="1">
                <a:solidFill>
                  <a:srgbClr val="E11D48"/>
                </a:solidFill>
                <a:latin typeface="Noto Sans TC"/>
              </a:rPr>
              <a:t>他都是第一天上班。</a:t>
            </a:r>
          </a:p>
        </p:txBody>
      </p:sp>
      <p:pic>
        <p:nvPicPr>
          <p:cNvPr id="6" name="Picture 5" descr="q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173736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822960" y="3017520"/>
            <a:ext cx="2377440" cy="1280160"/>
          </a:xfrm>
          <a:prstGeom prst="roundRect">
            <a:avLst/>
          </a:prstGeom>
          <a:solidFill>
            <a:srgbClr val="EEF0F4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3017520"/>
            <a:ext cx="54864" cy="1280160"/>
          </a:xfrm>
          <a:prstGeom prst="rect">
            <a:avLst/>
          </a:prstGeom>
          <a:solidFill>
            <a:srgbClr val="5B6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" y="3200400"/>
            <a:ext cx="19202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500" b="1">
                <a:solidFill>
                  <a:srgbClr val="5B6478"/>
                </a:solidFill>
                <a:latin typeface="JetBrains Mono"/>
              </a:rPr>
              <a:t>新對話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「嗨，有什麼能幫你？」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017520"/>
            <a:ext cx="2377440" cy="1280160"/>
          </a:xfrm>
          <a:prstGeom prst="roundRect">
            <a:avLst/>
          </a:prstGeom>
          <a:solidFill>
            <a:srgbClr val="EEF0F4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429000" y="3017520"/>
            <a:ext cx="54864" cy="1280160"/>
          </a:xfrm>
          <a:prstGeom prst="rect">
            <a:avLst/>
          </a:prstGeom>
          <a:solidFill>
            <a:srgbClr val="5B6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85032" y="3200400"/>
            <a:ext cx="19202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500" b="1">
                <a:solidFill>
                  <a:srgbClr val="5B6478"/>
                </a:solidFill>
                <a:latin typeface="JetBrains Mono"/>
              </a:rPr>
              <a:t>新對話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「嗨，有什麼能幫你？」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3017520"/>
            <a:ext cx="2377440" cy="1280160"/>
          </a:xfrm>
          <a:prstGeom prst="roundRect">
            <a:avLst/>
          </a:prstGeom>
          <a:solidFill>
            <a:srgbClr val="EEF0F4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3017520"/>
            <a:ext cx="54864" cy="1280160"/>
          </a:xfrm>
          <a:prstGeom prst="rect">
            <a:avLst/>
          </a:prstGeom>
          <a:solidFill>
            <a:srgbClr val="5B6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91072" y="3200400"/>
            <a:ext cx="19202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500" b="1">
                <a:solidFill>
                  <a:srgbClr val="5B6478"/>
                </a:solidFill>
                <a:latin typeface="JetBrains Mono"/>
              </a:rPr>
              <a:t>新對話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「嗨，有什麼能幫你？」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66344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1000"/>
              </a:spcAft>
            </a:pPr>
            <a:r>
              <a:rPr sz="2400" b="0">
                <a:solidFill>
                  <a:srgbClr val="1F2937"/>
                </a:solidFill>
                <a:latin typeface="Noto Sans TC"/>
              </a:rPr>
              <a:t>你教過他的格式、討論到一半的案子、他答應你的事 —— 歸零，重講。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400" b="0">
                <a:solidFill>
                  <a:srgbClr val="5B6478"/>
                </a:solidFill>
                <a:latin typeface="Noto Sans TC"/>
              </a:rPr>
              <a:t>他就像《記憶拼圖》的主角：聰明、有行動力，每天醒來不記得自己是誰。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4 / 20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784848"/>
            <a:ext cx="2438339" cy="73152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C026D3"/>
                </a:solidFill>
                <a:latin typeface="JetBrains Mono"/>
              </a:rPr>
              <a:t>大廠的解法（拿出手機跟我一起做）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000" b="1">
                <a:solidFill>
                  <a:srgbClr val="1F2937"/>
                </a:solidFill>
                <a:latin typeface="Noto Sans TC"/>
              </a:rPr>
              <a:t>三家公司，搶著「收留」他。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03120"/>
            <a:ext cx="2377440" cy="1874519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03120"/>
            <a:ext cx="54864" cy="1874519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" y="2286000"/>
            <a:ext cx="192024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200" b="1">
                <a:solidFill>
                  <a:srgbClr val="E11D48"/>
                </a:solidFill>
                <a:latin typeface="Noto Sans TC"/>
              </a:rPr>
              <a:t>ChatGPT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F2937"/>
                </a:solidFill>
                <a:latin typeface="Noto Sans TC"/>
              </a:rPr>
              <a:t>Dreaming 記憶引擎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0">
                <a:solidFill>
                  <a:srgbClr val="5B6478"/>
                </a:solidFill>
                <a:latin typeface="Noto Sans TC"/>
              </a:rPr>
              <a:t>畫像你看不到全貌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2103120"/>
            <a:ext cx="2377440" cy="1874519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29000" y="2103120"/>
            <a:ext cx="54864" cy="1874519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85032" y="2286000"/>
            <a:ext cx="192024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200" b="1">
                <a:solidFill>
                  <a:srgbClr val="0D9488"/>
                </a:solidFill>
                <a:latin typeface="Noto Sans TC"/>
              </a:rPr>
              <a:t>Claude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F2937"/>
                </a:solidFill>
                <a:latin typeface="Noto Sans TC"/>
              </a:rPr>
              <a:t>記憶卡片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0">
                <a:solidFill>
                  <a:srgbClr val="5B6478"/>
                </a:solidFill>
                <a:latin typeface="Noto Sans TC"/>
              </a:rPr>
              <a:t>可看可改，也可匯出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0" y="2103120"/>
            <a:ext cx="2377440" cy="1874519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0" y="2103120"/>
            <a:ext cx="54864" cy="1874519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91072" y="2286000"/>
            <a:ext cx="192024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200" b="1">
                <a:solidFill>
                  <a:srgbClr val="B45309"/>
                </a:solidFill>
                <a:latin typeface="Noto Sans TC"/>
              </a:rPr>
              <a:t>Gemini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1">
                <a:solidFill>
                  <a:srgbClr val="1F2937"/>
                </a:solidFill>
                <a:latin typeface="Noto Sans TC"/>
              </a:rPr>
              <a:t>memories＋搬家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0">
                <a:solidFill>
                  <a:srgbClr val="5B6478"/>
                </a:solidFill>
                <a:latin typeface="Noto Sans TC"/>
              </a:rPr>
              <a:t>只進不出</a:t>
            </a:r>
          </a:p>
        </p:txBody>
      </p:sp>
      <p:pic>
        <p:nvPicPr>
          <p:cNvPr id="14" name="Picture 13" descr="q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10312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822960" y="4160520"/>
            <a:ext cx="7498079" cy="1005840"/>
          </a:xfrm>
          <a:prstGeom prst="roundRect">
            <a:avLst/>
          </a:prstGeom>
          <a:solidFill>
            <a:srgbClr val="FBEAFB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160520"/>
            <a:ext cx="54864" cy="1005840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315968"/>
            <a:ext cx="67208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2200" b="1">
                <a:solidFill>
                  <a:srgbClr val="1F2937"/>
                </a:solidFill>
                <a:latin typeface="Noto Sans TC"/>
              </a:rPr>
              <a:t>📱 現在打開：ChatGPT → 設定 → 個人化 → 記憶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0">
                <a:solidFill>
                  <a:srgbClr val="5B6478"/>
                </a:solidFill>
                <a:latin typeface="Noto Sans TC"/>
              </a:rPr>
              <a:t>看看他在「別人家」幫你建的人事檔案。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34924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C026D3"/>
                </a:solidFill>
                <a:latin typeface="Noto Sans TC"/>
              </a:rPr>
              <a:t>掛他們的工牌、服他們的規、檔案放他們家 —— 那他終究是他們的員工。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5 / 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84848"/>
            <a:ext cx="3047923" cy="73152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C026D3"/>
                </a:solidFill>
                <a:latin typeface="JetBrains Mono"/>
              </a:rPr>
              <a:t>所以第一原則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78992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Noto Sans TC"/>
              </a:rPr>
              <a:t>員工可以是別人訓練的，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000" b="1">
                <a:solidFill>
                  <a:srgbClr val="C026D3"/>
                </a:solidFill>
                <a:latin typeface="Noto Sans TC"/>
              </a:rPr>
              <a:t>檔案櫃必須是你的。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24912"/>
            <a:ext cx="7269480" cy="896112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724912"/>
            <a:ext cx="54864" cy="896112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999232"/>
            <a:ext cx="1645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1">
                <a:solidFill>
                  <a:srgbClr val="E11D48"/>
                </a:solidFill>
                <a:latin typeface="Noto Sans TC"/>
              </a:rPr>
              <a:t>換鎖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0360" y="2816352"/>
            <a:ext cx="49834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1996 年的 Word 檔，
微軟現在預設封鎖
不讓你打開。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749039"/>
            <a:ext cx="7269480" cy="896112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749039"/>
            <a:ext cx="54864" cy="896112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4023359"/>
            <a:ext cx="1645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1">
                <a:solidFill>
                  <a:srgbClr val="B45309"/>
                </a:solidFill>
                <a:latin typeface="Noto Sans TC"/>
              </a:rPr>
              <a:t>改租約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80360" y="3840479"/>
            <a:ext cx="49834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Evernote 用了 12 年，
一夕之間免費版
只剩 50 則。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773168"/>
            <a:ext cx="7269480" cy="896112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2960" y="4773168"/>
            <a:ext cx="54864" cy="89611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5047488"/>
            <a:ext cx="1645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1">
                <a:solidFill>
                  <a:srgbClr val="0D9488"/>
                </a:solidFill>
                <a:latin typeface="Noto Sans TC"/>
              </a:rPr>
              <a:t>房子會拆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80360" y="4864608"/>
            <a:ext cx="498348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「認為它會永遠存在，
是一種妄想。」
—— Obsidian 執行長</a:t>
            </a:r>
          </a:p>
        </p:txBody>
      </p:sp>
      <p:pic>
        <p:nvPicPr>
          <p:cNvPr id="18" name="Picture 17" descr="q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724912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822960" y="5779008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0">
                <a:solidFill>
                  <a:srgbClr val="5B6478"/>
                </a:solidFill>
                <a:latin typeface="Noto Sans TC"/>
              </a:rPr>
              <a:t>2026-02-05：AI 能讀檔、動手了。第二大腦的發明人為此停課三年重寫他的課。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6 / 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784848"/>
            <a:ext cx="3657508" cy="73152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7C3AED"/>
                </a:solidFill>
                <a:latin typeface="JetBrains Mono"/>
              </a:rPr>
              <a:t>入職第一步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1F2937"/>
                </a:solidFill>
                <a:latin typeface="Noto Sans TC"/>
              </a:rPr>
              <a:t>一個視窗，就是一間辦公室。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2240280" cy="1874519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48840"/>
            <a:ext cx="54864" cy="1874519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1783080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900" b="1">
                <a:solidFill>
                  <a:srgbClr val="0D9488"/>
                </a:solidFill>
                <a:latin typeface="Noto Sans TC"/>
              </a:rPr>
              <a:t>左｜檔案櫃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700" b="0">
                <a:solidFill>
                  <a:srgbClr val="1F2937"/>
                </a:solidFill>
                <a:latin typeface="Noto Sans TC"/>
              </a:rPr>
              <a:t>目錄樹
（你的分類）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91840" y="2148840"/>
            <a:ext cx="2697480" cy="1874519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91840" y="2148840"/>
            <a:ext cx="54864" cy="1874519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20440" y="2377440"/>
            <a:ext cx="2240280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900" b="1">
                <a:solidFill>
                  <a:srgbClr val="7C3AED"/>
                </a:solidFill>
                <a:latin typeface="Noto Sans TC"/>
              </a:rPr>
              <a:t>中｜辦公桌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700" b="0">
                <a:solidFill>
                  <a:srgbClr val="1F2937"/>
                </a:solidFill>
                <a:latin typeface="Noto Sans TC"/>
              </a:rPr>
              <a:t>看文件
md、html 都漂亮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148840"/>
            <a:ext cx="2240280" cy="1874519"/>
          </a:xfrm>
          <a:prstGeom prst="roundRect">
            <a:avLst/>
          </a:prstGeom>
          <a:solidFill>
            <a:srgbClr val="FBEAFB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2148840"/>
            <a:ext cx="54864" cy="1874519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2377440"/>
            <a:ext cx="1783080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1900" b="1">
                <a:solidFill>
                  <a:srgbClr val="C026D3"/>
                </a:solidFill>
                <a:latin typeface="Noto Sans TC"/>
              </a:rPr>
              <a:t>右｜你的員工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700" b="0">
                <a:solidFill>
                  <a:srgbClr val="1F2937"/>
                </a:solidFill>
                <a:latin typeface="Noto Sans TC"/>
              </a:rPr>
              <a:t>Claudian 面板
（接你的訂閱）</a:t>
            </a:r>
          </a:p>
        </p:txBody>
      </p:sp>
      <p:pic>
        <p:nvPicPr>
          <p:cNvPr id="14" name="Picture 13" descr="q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14884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822960" y="4297680"/>
            <a:ext cx="7635240" cy="1325880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4297680"/>
            <a:ext cx="54864" cy="132588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480560"/>
            <a:ext cx="68122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2200" b="1">
                <a:solidFill>
                  <a:srgbClr val="B45309"/>
                </a:solidFill>
                <a:latin typeface="Noto Sans TC"/>
              </a:rPr>
              <a:t>檔案一律用 .md 純文字 —— 那是他的母語。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0">
                <a:solidFill>
                  <a:srgbClr val="5B6478"/>
                </a:solidFill>
                <a:latin typeface="Noto Sans TC"/>
              </a:rPr>
              <a:t>同一份文件，Word 要多花他 7.6 倍力氣讀。你用 $20 方案：省 token 就是省額度。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7 / 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784848"/>
            <a:ext cx="4267093" cy="73152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7C3AED"/>
                </a:solidFill>
                <a:latin typeface="JetBrains Mono"/>
              </a:rPr>
              <a:t>入職第二步 · 檔案櫃怎麼排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Noto Sans TC"/>
              </a:rPr>
              <a:t>Tiago Forte 的 PARA，AI 時代加了兩扇門。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15600" cy="713232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286000"/>
            <a:ext cx="54864" cy="713232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432304"/>
            <a:ext cx="3108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7C3AED"/>
                </a:solidFill>
                <a:latin typeface="JetBrains Mono"/>
              </a:rPr>
              <a:t>0_收件匣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2432304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前門：什麼都先丟這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08960"/>
            <a:ext cx="10515600" cy="713232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3108960"/>
            <a:ext cx="54864" cy="71323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3255264"/>
            <a:ext cx="3108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0D9488"/>
                </a:solidFill>
                <a:latin typeface="JetBrains Mono"/>
              </a:rPr>
              <a:t>1_專案　2_領域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3255264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進行中的事＋持續經營 —— 排整齊，這是他的工作邊界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931920"/>
            <a:ext cx="10515600" cy="713232"/>
          </a:xfrm>
          <a:prstGeom prst="roundRect">
            <a:avLst/>
          </a:prstGeom>
          <a:solidFill>
            <a:srgbClr val="EEF0F4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3931920"/>
            <a:ext cx="54864" cy="713232"/>
          </a:xfrm>
          <a:prstGeom prst="rect">
            <a:avLst/>
          </a:prstGeom>
          <a:solidFill>
            <a:srgbClr val="5B6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88720" y="4078224"/>
            <a:ext cx="3108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1F2937"/>
                </a:solidFill>
                <a:latin typeface="JetBrains Mono"/>
              </a:rPr>
              <a:t>3_資源　4_封存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4078224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5B6478"/>
                </a:solidFill>
                <a:latin typeface="Noto Sans TC"/>
              </a:rPr>
              <a:t>參考與結案 —— 可以亂，AI 檢索不怕亂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754880"/>
            <a:ext cx="10515600" cy="713232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4754880"/>
            <a:ext cx="54864" cy="713232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88720" y="4901184"/>
            <a:ext cx="31089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B45309"/>
                </a:solidFill>
                <a:latin typeface="JetBrains Mono"/>
              </a:rPr>
              <a:t>9_AI產出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0" y="4901184"/>
            <a:ext cx="7223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後門：他的待審提案匣，你點頭才算數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66928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5B6478"/>
                </a:solidFill>
                <a:latin typeface="Noto Sans TC"/>
              </a:rPr>
              <a:t>你有感覺沒錯：這就是《打造第二大腦》那套 PARA —— 只是第一讀者從你，變成了他。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8 / 20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784848"/>
            <a:ext cx="4876678" cy="73152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7C3AED"/>
                </a:solidFill>
                <a:latin typeface="JetBrains Mono"/>
              </a:rPr>
              <a:t>入職第三步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1F2937"/>
                </a:solidFill>
                <a:latin typeface="Noto Sans TC"/>
              </a:rPr>
              <a:t>發他一本新人手冊：AGENTS.md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2313432"/>
            <a:ext cx="118872" cy="118872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33856" y="2194560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我們是誰、你負責什麼（把 why 寫出來——新人聽不懂你們的黑話）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3118104"/>
            <a:ext cx="118872" cy="118872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" y="2999232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檔案放哪、檔名怎麼取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639312"/>
            <a:ext cx="118872" cy="118872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33856" y="3520440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哪些櫃子你能動、哪些絕對不能碰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160520"/>
            <a:ext cx="118872" cy="118872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33856" y="4041648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你的產出要標記「AI 產出．未驗證」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4681728"/>
            <a:ext cx="118872" cy="118872"/>
          </a:xfrm>
          <a:prstGeom prst="ellips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33856" y="4562856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一次要改超過 10 個檔，先停下來問我</a:t>
            </a:r>
          </a:p>
        </p:txBody>
      </p:sp>
      <p:pic>
        <p:nvPicPr>
          <p:cNvPr id="15" name="Picture 14" descr="q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14884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16" name="Rounded Rectangle 15"/>
          <p:cNvSpPr/>
          <p:nvPr/>
        </p:nvSpPr>
        <p:spPr>
          <a:xfrm>
            <a:off x="822960" y="5074920"/>
            <a:ext cx="10515600" cy="1051560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2960" y="5074920"/>
            <a:ext cx="54864" cy="105156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34440" y="5257800"/>
            <a:ext cx="9692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200" b="1">
                <a:solidFill>
                  <a:srgbClr val="1F2937"/>
                </a:solidFill>
                <a:latin typeface="Noto Sans TC"/>
              </a:rPr>
              <a:t>《記憶拼圖》的主角怎麼活下來？把最重要的事刺在身上。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1">
                <a:solidFill>
                  <a:srgbClr val="7C3AED"/>
                </a:solidFill>
                <a:latin typeface="Noto Sans TC"/>
              </a:rPr>
              <a:t>AGENTS.md 就是你幫他刺的青 —— 每天醒來第一件事：讀它。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9 / 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84848"/>
            <a:ext cx="5486262" cy="73152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7C3AED"/>
                </a:solidFill>
                <a:latin typeface="JetBrains Mono"/>
              </a:rPr>
              <a:t>入職第四步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1F2937"/>
                </a:solidFill>
                <a:latin typeface="Noto Sans TC"/>
              </a:rPr>
              <a:t>這不是資安課，這是人事制度。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7635240" cy="603504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48840"/>
            <a:ext cx="54864" cy="603504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95144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1">
                <a:solidFill>
                  <a:srgbClr val="E11D48"/>
                </a:solidFill>
                <a:latin typeface="Noto Sans TC"/>
              </a:rPr>
              <a:t>🔒 保險箱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4680" y="2313432"/>
            <a:ext cx="5074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原始素材唯讀 —— 逐字稿、剪報原檔，他沒鑰匙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880360"/>
            <a:ext cx="7635240" cy="603504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2880360"/>
            <a:ext cx="54864" cy="603504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3026664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1">
                <a:solidFill>
                  <a:srgbClr val="B45309"/>
                </a:solidFill>
                <a:latin typeface="Noto Sans TC"/>
              </a:rPr>
              <a:t>🚪 敲門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54680" y="3044952"/>
            <a:ext cx="5074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你的日記，他要動得先問過你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611880"/>
            <a:ext cx="7635240" cy="603504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3611880"/>
            <a:ext cx="54864" cy="6035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3758184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1">
                <a:solidFill>
                  <a:srgbClr val="0D9488"/>
                </a:solidFill>
                <a:latin typeface="Noto Sans TC"/>
              </a:rPr>
              <a:t>🗂 他的工作區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54680" y="3776472"/>
            <a:ext cx="5074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知識庫與人物卡，他全權維護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343400"/>
            <a:ext cx="7635240" cy="603504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4343400"/>
            <a:ext cx="54864" cy="603504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489704"/>
            <a:ext cx="1965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1">
                <a:solidFill>
                  <a:srgbClr val="7C3AED"/>
                </a:solidFill>
                <a:latin typeface="Noto Sans TC"/>
              </a:rPr>
              <a:t>📥 待審匣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54680" y="4507992"/>
            <a:ext cx="5074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他的提案先放 9_AI產出，你點頭才搬走</a:t>
            </a:r>
          </a:p>
        </p:txBody>
      </p:sp>
      <p:pic>
        <p:nvPicPr>
          <p:cNvPr id="21" name="Picture 20" descr="q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19456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22" name="Rounded Rectangle 21"/>
          <p:cNvSpPr/>
          <p:nvPr/>
        </p:nvSpPr>
        <p:spPr>
          <a:xfrm>
            <a:off x="822960" y="5166360"/>
            <a:ext cx="10515600" cy="96012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2960" y="5166360"/>
            <a:ext cx="54864" cy="96012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34440" y="5321808"/>
            <a:ext cx="96926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300"/>
              </a:spcAft>
            </a:pPr>
            <a:r>
              <a:rPr sz="2200" b="1">
                <a:solidFill>
                  <a:srgbClr val="0D9488"/>
                </a:solidFill>
                <a:latin typeface="Noto Sans TC"/>
              </a:rPr>
              <a:t>加三條：試用期先「只看不動」 · 動手前先備份（打卡） · 大改要簽核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0">
                <a:solidFill>
                  <a:srgbClr val="5B6478"/>
                </a:solidFill>
                <a:latin typeface="Noto Sans TC"/>
              </a:rPr>
              <a:t>你公司本來就有這些制度 —— 照搬就好。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10 / 20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784848"/>
            <a:ext cx="6095847" cy="73152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入職完成。接下來 —— 他能做什麼？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600" b="1">
                <a:solidFill>
                  <a:srgbClr val="1F2937"/>
                </a:solidFill>
                <a:latin typeface="Noto Sans TC"/>
              </a:rPr>
              <a:t>他的四種職能。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468880"/>
            <a:ext cx="5120640" cy="141732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468880"/>
            <a:ext cx="54864" cy="141732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670048"/>
            <a:ext cx="45262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200" b="1">
                <a:solidFill>
                  <a:srgbClr val="0D9488"/>
                </a:solidFill>
                <a:latin typeface="Noto Sans TC"/>
              </a:rPr>
              <a:t>書記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900" b="0">
                <a:solidFill>
                  <a:srgbClr val="5B6478"/>
                </a:solidFill>
                <a:latin typeface="Noto Sans TC"/>
              </a:rPr>
              <a:t>你忘了的，他記得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468880"/>
            <a:ext cx="5120640" cy="1417320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2468880"/>
            <a:ext cx="54864" cy="141732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2670048"/>
            <a:ext cx="45262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200" b="1">
                <a:solidFill>
                  <a:srgbClr val="B45309"/>
                </a:solidFill>
                <a:latin typeface="Noto Sans TC"/>
              </a:rPr>
              <a:t>幕僚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900" b="0">
                <a:solidFill>
                  <a:srgbClr val="5B6478"/>
                </a:solidFill>
                <a:latin typeface="Noto Sans TC"/>
              </a:rPr>
              <a:t>散在各處的，他接得起來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069080"/>
            <a:ext cx="5120640" cy="1417320"/>
          </a:xfrm>
          <a:prstGeom prst="roundRect">
            <a:avLst/>
          </a:prstGeom>
          <a:solidFill>
            <a:srgbClr val="FBEAFB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60" y="4069080"/>
            <a:ext cx="54864" cy="1417320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88720" y="4270248"/>
            <a:ext cx="45262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200" b="1">
                <a:solidFill>
                  <a:srgbClr val="C026D3"/>
                </a:solidFill>
                <a:latin typeface="Noto Sans TC"/>
              </a:rPr>
              <a:t>諫官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900" b="0">
                <a:solidFill>
                  <a:srgbClr val="5B6478"/>
                </a:solidFill>
                <a:latin typeface="Noto Sans TC"/>
              </a:rPr>
              <a:t>你看不見的，他看得見；你錯的，他敢講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4069080"/>
            <a:ext cx="5120640" cy="1417320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4069080"/>
            <a:ext cx="54864" cy="141732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4270248"/>
            <a:ext cx="45262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200" b="1">
                <a:solidFill>
                  <a:srgbClr val="7C3AED"/>
                </a:solidFill>
                <a:latin typeface="Noto Sans TC"/>
              </a:rPr>
              <a:t>夜班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900" b="0">
                <a:solidFill>
                  <a:srgbClr val="5B6478"/>
                </a:solidFill>
                <a:latin typeface="Noto Sans TC"/>
              </a:rPr>
              <a:t>你睡覺的時候，他在工作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6928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1F2937"/>
                </a:solidFill>
                <a:latin typeface="Noto Sans TC"/>
              </a:rPr>
              <a:t>接下來每一張工作單，都是我真的交辦過、他真的做出來的。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11 / 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784848"/>
            <a:ext cx="6705432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【書記】① 一場會議進去，五件事出來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1F2937"/>
                </a:solidFill>
                <a:latin typeface="Noto Sans TC"/>
              </a:rPr>
              <a:t>你只要把錄音丟進資料夾。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331720"/>
            <a:ext cx="1874519" cy="169164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331720"/>
            <a:ext cx="54864" cy="16916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542032"/>
            <a:ext cx="15087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600"/>
              </a:spcAft>
            </a:pPr>
            <a:r>
              <a:rPr sz="3000" b="0">
                <a:solidFill>
                  <a:srgbClr val="0D9488"/>
                </a:solidFill>
                <a:latin typeface="Noto Sans TC"/>
              </a:rPr>
              <a:t>🎙</a:t>
            </a: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2100" b="1">
                <a:solidFill>
                  <a:srgbClr val="1F2937"/>
                </a:solidFill>
                <a:latin typeface="Noto Sans TC"/>
              </a:rPr>
              <a:t>錄音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9191" y="2999232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400" b="1">
                <a:solidFill>
                  <a:srgbClr val="5B6478"/>
                </a:solidFill>
                <a:latin typeface="Noto Sans TC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62656" y="2331720"/>
            <a:ext cx="1874519" cy="169164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962656" y="2331720"/>
            <a:ext cx="54864" cy="16916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45536" y="2542032"/>
            <a:ext cx="15087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600"/>
              </a:spcAft>
            </a:pPr>
            <a:r>
              <a:rPr sz="3000" b="0">
                <a:solidFill>
                  <a:srgbClr val="0D9488"/>
                </a:solidFill>
                <a:latin typeface="Noto Sans TC"/>
              </a:rPr>
              <a:t>📝</a:t>
            </a: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2100" b="1">
                <a:solidFill>
                  <a:srgbClr val="1F2937"/>
                </a:solidFill>
                <a:latin typeface="Noto Sans TC"/>
              </a:rPr>
              <a:t>逐字稿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8887" y="2999232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400" b="1">
                <a:solidFill>
                  <a:srgbClr val="5B6478"/>
                </a:solidFill>
                <a:latin typeface="Noto Sans TC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02352" y="2331720"/>
            <a:ext cx="1874519" cy="1691640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02352" y="2331720"/>
            <a:ext cx="54864" cy="169164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85232" y="2542032"/>
            <a:ext cx="15087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600"/>
              </a:spcAft>
            </a:pPr>
            <a:r>
              <a:rPr sz="3000" b="0">
                <a:solidFill>
                  <a:srgbClr val="B45309"/>
                </a:solidFill>
                <a:latin typeface="Noto Sans TC"/>
              </a:rPr>
              <a:t>📋</a:t>
            </a: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2100" b="1">
                <a:solidFill>
                  <a:srgbClr val="1F2937"/>
                </a:solidFill>
                <a:latin typeface="Noto Sans TC"/>
              </a:rPr>
              <a:t>摘要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58583" y="2999232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400" b="1">
                <a:solidFill>
                  <a:srgbClr val="5B6478"/>
                </a:solidFill>
                <a:latin typeface="Noto Sans TC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42048" y="2331720"/>
            <a:ext cx="1874519" cy="1691640"/>
          </a:xfrm>
          <a:prstGeom prst="roundRect">
            <a:avLst/>
          </a:prstGeom>
          <a:solidFill>
            <a:srgbClr val="FBEAFB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242048" y="2331720"/>
            <a:ext cx="54864" cy="1691640"/>
          </a:xfrm>
          <a:prstGeom prst="rect">
            <a:avLst/>
          </a:prstGeom>
          <a:solidFill>
            <a:srgbClr val="C026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24928" y="2542032"/>
            <a:ext cx="15087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600"/>
              </a:spcAft>
            </a:pPr>
            <a:r>
              <a:rPr sz="3000" b="0">
                <a:solidFill>
                  <a:srgbClr val="C026D3"/>
                </a:solidFill>
                <a:latin typeface="Noto Sans TC"/>
              </a:rPr>
              <a:t>✅</a:t>
            </a: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2100" b="1">
                <a:solidFill>
                  <a:srgbClr val="1F2937"/>
                </a:solidFill>
                <a:latin typeface="Noto Sans TC"/>
              </a:rPr>
              <a:t>只抽「我」
要做的事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98279" y="2999232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400" b="1">
                <a:solidFill>
                  <a:srgbClr val="5B6478"/>
                </a:solidFill>
                <a:latin typeface="Noto Sans TC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381744" y="2331720"/>
            <a:ext cx="1874519" cy="1691640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381744" y="2331720"/>
            <a:ext cx="54864" cy="169164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64624" y="2542032"/>
            <a:ext cx="15087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600"/>
              </a:spcAft>
            </a:pPr>
            <a:r>
              <a:rPr sz="3000" b="0">
                <a:solidFill>
                  <a:srgbClr val="7C3AED"/>
                </a:solidFill>
                <a:latin typeface="Noto Sans TC"/>
              </a:rPr>
              <a:t>📁</a:t>
            </a:r>
          </a:p>
          <a:p>
            <a:pPr algn="ctr">
              <a:lnSpc>
                <a:spcPct val="130000"/>
              </a:lnSpc>
              <a:spcAft>
                <a:spcPts val="0"/>
              </a:spcAft>
            </a:pPr>
            <a:r>
              <a:rPr sz="2100" b="1">
                <a:solidFill>
                  <a:srgbClr val="1F2937"/>
                </a:solidFill>
                <a:latin typeface="Noto Sans TC"/>
              </a:rPr>
              <a:t>歸檔＋
更新專案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315968"/>
            <a:ext cx="10515600" cy="141732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4315968"/>
            <a:ext cx="54864" cy="141732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80160" y="4498848"/>
            <a:ext cx="9601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2600" b="1">
                <a:solidFill>
                  <a:srgbClr val="1F2937"/>
                </a:solidFill>
                <a:latin typeface="Noto Sans TC"/>
              </a:rPr>
              <a:t>關鍵在第四步：只抽出「我」要負責的，不是別人的。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900" b="0">
                <a:solidFill>
                  <a:srgbClr val="5B6478"/>
                </a:solidFill>
                <a:latin typeface="Noto Sans TC"/>
              </a:rPr>
              <a:t>他分得出來 —— 因為逐字稿裡有誰講了什麼。這五步寫在手冊裡，你只要說「處理一下」。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12 / 20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6784848"/>
            <a:ext cx="7315017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【書記】② 開場那題，他會這樣回答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600" b="1">
                <a:solidFill>
                  <a:srgbClr val="1F2937"/>
                </a:solidFill>
                <a:latin typeface="Noto Sans TC"/>
              </a:rPr>
              <a:t>「過去三個月，我答應過誰什麼事？」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468880"/>
            <a:ext cx="1371600" cy="457200"/>
          </a:xfrm>
          <a:prstGeom prst="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560320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5B6478"/>
                </a:solidFill>
                <a:latin typeface="JetBrains Mono"/>
              </a:rPr>
              <a:t>日期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4560" y="2468880"/>
            <a:ext cx="1554480" cy="457200"/>
          </a:xfrm>
          <a:prstGeom prst="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2560320"/>
            <a:ext cx="1371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5B6478"/>
                </a:solidFill>
                <a:latin typeface="JetBrains Mono"/>
              </a:rPr>
              <a:t>對象</a:t>
            </a:r>
          </a:p>
        </p:txBody>
      </p:sp>
      <p:sp>
        <p:nvSpPr>
          <p:cNvPr id="9" name="Rectangle 8"/>
          <p:cNvSpPr/>
          <p:nvPr/>
        </p:nvSpPr>
        <p:spPr>
          <a:xfrm>
            <a:off x="3749040" y="2468880"/>
            <a:ext cx="5120640" cy="457200"/>
          </a:xfrm>
          <a:prstGeom prst="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86200" y="2560320"/>
            <a:ext cx="49377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5B6478"/>
                </a:solidFill>
                <a:latin typeface="JetBrains Mono"/>
              </a:rPr>
              <a:t>我答應的事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869680" y="2468880"/>
            <a:ext cx="2468880" cy="457200"/>
          </a:xfrm>
          <a:prstGeom prst="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06840" y="256032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5B6478"/>
                </a:solidFill>
                <a:latin typeface="JetBrains Mono"/>
              </a:rPr>
              <a:t>狀態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2926080"/>
            <a:ext cx="1371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3044952"/>
            <a:ext cx="11887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06/24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94560" y="2926080"/>
            <a:ext cx="15544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331720" y="3044952"/>
            <a:ext cx="1371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周雅婷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49040" y="2926080"/>
            <a:ext cx="51206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86200" y="3044952"/>
            <a:ext cx="493775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環保包裝的碳足跡資料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69680" y="2926080"/>
            <a:ext cx="2468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06840" y="3044952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1">
                <a:solidFill>
                  <a:srgbClr val="E11D48"/>
                </a:solidFill>
                <a:latin typeface="Noto Sans TC"/>
              </a:rPr>
              <a:t>❌ 已欠 45 天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3493008"/>
            <a:ext cx="1371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3611880"/>
            <a:ext cx="11887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07/15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3493008"/>
            <a:ext cx="15544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31720" y="3611880"/>
            <a:ext cx="1371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Ken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49040" y="3493008"/>
            <a:ext cx="51206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886200" y="3611880"/>
            <a:ext cx="493775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速達 vs 宏運的物流比價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69680" y="3493008"/>
            <a:ext cx="2468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06840" y="3611880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1">
                <a:solidFill>
                  <a:srgbClr val="E11D48"/>
                </a:solidFill>
                <a:latin typeface="Noto Sans TC"/>
              </a:rPr>
              <a:t>❌ 逾期未交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2960" y="4059936"/>
            <a:ext cx="1371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0120" y="4178808"/>
            <a:ext cx="11887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06/10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94560" y="4059936"/>
            <a:ext cx="15544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178808"/>
            <a:ext cx="1371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小柔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49040" y="4059936"/>
            <a:ext cx="51206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886200" y="4178808"/>
            <a:ext cx="493775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調整直播 KPI 算法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869680" y="4059936"/>
            <a:ext cx="2468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006840" y="4178808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1">
                <a:solidFill>
                  <a:srgbClr val="0D9488"/>
                </a:solidFill>
                <a:latin typeface="Noto Sans TC"/>
              </a:rPr>
              <a:t>✅ 6/17 完成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2960" y="4626864"/>
            <a:ext cx="13716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60120" y="4745736"/>
            <a:ext cx="11887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08/06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194560" y="4626864"/>
            <a:ext cx="15544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331720" y="4745736"/>
            <a:ext cx="1371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周雅婷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49040" y="4626864"/>
            <a:ext cx="51206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886200" y="4745736"/>
            <a:ext cx="493775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0">
                <a:solidFill>
                  <a:srgbClr val="1F2937"/>
                </a:solidFill>
                <a:latin typeface="Noto Sans TC"/>
              </a:rPr>
              <a:t>回覆追加訂單的交期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869680" y="4626864"/>
            <a:ext cx="246888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006840" y="4745736"/>
            <a:ext cx="2286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1">
                <a:solidFill>
                  <a:srgbClr val="B45309"/>
                </a:solidFill>
                <a:latin typeface="Noto Sans TC"/>
              </a:rPr>
              <a:t>⚠️ 今天到期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2960" y="5349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2200" b="1">
                <a:solidFill>
                  <a:srgbClr val="0D9488"/>
                </a:solidFill>
                <a:latin typeface="Noto Sans TC"/>
              </a:rPr>
              <a:t>每一列都附出處連結，點下去就是那場會議的原始記錄。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5B6478"/>
                </a:solidFill>
                <a:latin typeface="Noto Sans TC"/>
              </a:rPr>
              <a:t>這件事你自己做不到 —— 不是因為懶，是人腦不是這樣運作的。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13 / 20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6784848"/>
            <a:ext cx="7924601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【幕僚】開會前 30 秒惡補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Noto Sans TC"/>
              </a:rPr>
              <a:t>「明天要跟大誠的周雅婷開會，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74519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400" b="1">
                <a:solidFill>
                  <a:srgbClr val="0D9488"/>
                </a:solidFill>
                <a:latin typeface="Noto Sans TC"/>
              </a:rPr>
              <a:t>幫我準備。」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200400"/>
            <a:ext cx="10515600" cy="713232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3200400"/>
            <a:ext cx="54864" cy="71323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3346704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0D9488"/>
                </a:solidFill>
                <a:latin typeface="Noto Sans TC"/>
              </a:rPr>
              <a:t>上次談到哪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3346704"/>
            <a:ext cx="685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Noto Sans TC"/>
              </a:rPr>
              <a:t>8/6 追加 250 套山海禮盒，交期壓在我這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041648"/>
            <a:ext cx="10515600" cy="713232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4041648"/>
            <a:ext cx="54864" cy="71323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4187952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0D9488"/>
                </a:solidFill>
                <a:latin typeface="Noto Sans TC"/>
              </a:rPr>
              <a:t>她在意什麼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4187952"/>
            <a:ext cx="685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Noto Sans TC"/>
              </a:rPr>
              <a:t>交期勝過價格 · 指定環保包裝 · 討厭已讀不回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4882896"/>
            <a:ext cx="10515600" cy="713232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2960" y="4882896"/>
            <a:ext cx="54864" cy="713232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88720" y="502920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E11D48"/>
                </a:solidFill>
                <a:latin typeface="Noto Sans TC"/>
              </a:rPr>
              <a:t>我還欠她什麼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0" y="5029200"/>
            <a:ext cx="685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Noto Sans TC"/>
              </a:rPr>
              <a:t>碳足跡資料 —— 6/24 答應的，已經欠了 45 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80644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5B6478"/>
                </a:solidFill>
                <a:latin typeface="Noto Sans TC"/>
              </a:rPr>
              <a:t>散在 6 份會議、日記、人物卡裡的東西，30 秒變一頁。開會前看這頁就夠。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14 / 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784848"/>
            <a:ext cx="8534186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【諫官】① 他看見你看不見的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600" b="1">
                <a:solidFill>
                  <a:srgbClr val="1F2937"/>
                </a:solidFill>
                <a:latin typeface="Noto Sans TC"/>
              </a:rPr>
              <a:t>「找出我一直在做、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74519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200" b="1">
                <a:solidFill>
                  <a:srgbClr val="0D9488"/>
                </a:solidFill>
                <a:latin typeface="Noto Sans TC"/>
              </a:rPr>
              <a:t>但從來沒替它命名的事。」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200400"/>
            <a:ext cx="10515600" cy="201168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3200400"/>
            <a:ext cx="54864" cy="201168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25880" y="3456432"/>
            <a:ext cx="95097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1200"/>
              </a:spcAft>
            </a:pPr>
            <a:r>
              <a:rPr sz="2300" b="0">
                <a:solidFill>
                  <a:srgbClr val="5B6478"/>
                </a:solidFill>
                <a:latin typeface="Noto Sans TC"/>
              </a:rPr>
              <a:t>他掃過 90 天的日記，然後說：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2900" b="1">
                <a:solidFill>
                  <a:srgbClr val="1F2937"/>
                </a:solidFill>
                <a:latin typeface="Noto Sans TC"/>
              </a:rPr>
              <a:t>「你有 8 篇日記在寫『等回覆、催進度』。</a:t>
            </a:r>
          </a:p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900" b="1">
                <a:solidFill>
                  <a:srgbClr val="0D9488"/>
                </a:solidFill>
                <a:latin typeface="Noto Sans TC"/>
              </a:rPr>
              <a:t>　追蹤催辦是你的隱形工作 —— 而你從來沒替它命名。」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53212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0">
                <a:solidFill>
                  <a:srgbClr val="5B6478"/>
                </a:solidFill>
                <a:latin typeface="Noto Sans TC"/>
              </a:rPr>
              <a:t>他不是比你聰明。他只是把 90 天前的你，跟今天的你擺在一起看。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15 / 20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784848"/>
            <a:ext cx="9143771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【諫官】② 這一頁最有用，也最刺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E11D48"/>
                </a:solidFill>
                <a:latin typeface="Noto Sans TC"/>
              </a:rPr>
              <a:t>他敢反駁你 —— 用你自己的筆記。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03120"/>
            <a:ext cx="7635240" cy="658368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03120"/>
            <a:ext cx="54864" cy="65836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8600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5/26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295144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母親節檢討報告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2286000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0">
                <a:solidFill>
                  <a:srgbClr val="1F2937"/>
                </a:solidFill>
                <a:latin typeface="Noto Sans TC"/>
              </a:rPr>
              <a:t>「非常態商品不再採『先收單後備貨』的預購」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889503"/>
            <a:ext cx="7635240" cy="658368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2889503"/>
            <a:ext cx="54864" cy="658368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072383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B45309"/>
                </a:solidFill>
                <a:latin typeface="JetBrains Mono"/>
              </a:rPr>
              <a:t>8/6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7400" y="3081527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大誠會議（你）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3072383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0">
                <a:solidFill>
                  <a:srgbClr val="1F2937"/>
                </a:solidFill>
                <a:latin typeface="Noto Sans TC"/>
              </a:rPr>
              <a:t>「我提議中秋開預購，衝第一波聲量」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675887"/>
            <a:ext cx="7635240" cy="658368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3675887"/>
            <a:ext cx="54864" cy="658368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3858767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E11D48"/>
                </a:solidFill>
                <a:latin typeface="JetBrains Mono"/>
              </a:rPr>
              <a:t>8/7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867911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日記（你）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3858767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500" b="0">
                <a:solidFill>
                  <a:srgbClr val="1F2937"/>
                </a:solidFill>
                <a:latin typeface="Noto Sans TC"/>
              </a:rPr>
              <a:t>「上次是母親節太趕」—— 沒有任何新配套</a:t>
            </a:r>
          </a:p>
        </p:txBody>
      </p:sp>
      <p:pic>
        <p:nvPicPr>
          <p:cNvPr id="20" name="Picture 19" descr="q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10312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21" name="Rounded Rectangle 20"/>
          <p:cNvSpPr/>
          <p:nvPr/>
        </p:nvSpPr>
        <p:spPr>
          <a:xfrm>
            <a:off x="822960" y="4526280"/>
            <a:ext cx="7635240" cy="658368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" y="4526280"/>
            <a:ext cx="54864" cy="658368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88720" y="4681728"/>
            <a:ext cx="685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E11D48"/>
                </a:solidFill>
                <a:latin typeface="Noto Sans TC"/>
              </a:rPr>
              <a:t>裁決：「需要新配套，否則是重複五月的錯。」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349240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400" b="1">
                <a:solidFill>
                  <a:srgbClr val="1F2937"/>
                </a:solidFill>
                <a:latin typeface="Noto Sans TC"/>
              </a:rPr>
              <a:t>公司裡最貴的員工，是敢對老闆說真話的那一個。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16 / 20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784848"/>
            <a:ext cx="9753356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0D9488"/>
                </a:solidFill>
                <a:latin typeface="JetBrains Mono"/>
              </a:rPr>
              <a:t>【夜班】你睡覺的時候，他在工作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1F2937"/>
                </a:solidFill>
                <a:latin typeface="Noto Sans TC"/>
              </a:rPr>
              <a:t>白班坐你旁邊，夜班自己來。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03120"/>
            <a:ext cx="5120640" cy="1920240"/>
          </a:xfrm>
          <a:prstGeom prst="roundRect">
            <a:avLst/>
          </a:prstGeom>
          <a:solidFill>
            <a:srgbClr val="E3F5F2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103120"/>
            <a:ext cx="54864" cy="192024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304288"/>
            <a:ext cx="4480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2200" b="1">
                <a:solidFill>
                  <a:srgbClr val="0D9488"/>
                </a:solidFill>
                <a:latin typeface="JetBrains Mono"/>
              </a:rPr>
              <a:t>09:30 晨報 · 書記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· 今天有哪些會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· 我欠誰什麼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· 收件匣清了沒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103120"/>
            <a:ext cx="5120640" cy="1920240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2103120"/>
            <a:ext cx="54864" cy="192024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0" y="2304288"/>
            <a:ext cx="4480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800"/>
              </a:spcAft>
            </a:pPr>
            <a:r>
              <a:rPr sz="2200" b="1">
                <a:solidFill>
                  <a:srgbClr val="7C3AED"/>
                </a:solidFill>
                <a:latin typeface="JetBrains Mono"/>
              </a:rPr>
              <a:t>21:30 晚報 · 成長教練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· 今天答應了誰什麼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· 哪件事又在等回覆</a:t>
            </a:r>
          </a:p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800" b="0">
                <a:solidFill>
                  <a:srgbClr val="1F2937"/>
                </a:solidFill>
                <a:latin typeface="Noto Sans TC"/>
              </a:rPr>
              <a:t>· 明天第一件事＋一句成長建議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22452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300" b="1">
                <a:solidFill>
                  <a:srgbClr val="0D9488"/>
                </a:solidFill>
                <a:latin typeface="Noto Sans TC"/>
              </a:rPr>
              <a:t>白天他是你的書記，晚上他是你的成長教練 —— 這堂課的副標，在夜班兌現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4919472"/>
            <a:ext cx="118872" cy="118872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33856" y="4800600"/>
            <a:ext cx="10058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✅ 吃你現有的訂閱，不用另外付錢、不用 API Key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5376672"/>
            <a:ext cx="118872" cy="118872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" y="5257800"/>
            <a:ext cx="10058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✅ 直接寫進你電腦的資料夾 —— 他的加班費是零</a:t>
            </a:r>
          </a:p>
        </p:txBody>
      </p:sp>
      <p:sp>
        <p:nvSpPr>
          <p:cNvPr id="16" name="Oval 15"/>
          <p:cNvSpPr/>
          <p:nvPr/>
        </p:nvSpPr>
        <p:spPr>
          <a:xfrm>
            <a:off x="822960" y="5833872"/>
            <a:ext cx="118872" cy="118872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33856" y="5715000"/>
            <a:ext cx="100584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⚠️ 但電腦要開著、程式要開著：排你會在的時間，別排清晨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17 / 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784848"/>
            <a:ext cx="10362940" cy="73152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B45309"/>
                </a:solidFill>
                <a:latin typeface="JetBrains Mono"/>
              </a:rPr>
              <a:t>績效考核（LIVE 驗收開場那件工作）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000" b="1">
                <a:solidFill>
                  <a:srgbClr val="1F2937"/>
                </a:solidFill>
                <a:latin typeface="Noto Sans TC"/>
              </a:rPr>
              <a:t>報告沒附出處，就是作文比賽。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sz="2200" b="0">
                <a:solidFill>
                  <a:srgbClr val="5B6478"/>
                </a:solidFill>
                <a:latin typeface="Noto Sans TC"/>
              </a:rPr>
              <a:t>現在回收開場交辦的承諾清單 —— 隨機點兩筆，跳回原始筆記。這個動作叫抽查。</a:t>
            </a:r>
          </a:p>
        </p:txBody>
      </p:sp>
      <p:pic>
        <p:nvPicPr>
          <p:cNvPr id="6" name="Picture 5" descr="q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265176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7" name="Oval 6"/>
          <p:cNvSpPr/>
          <p:nvPr/>
        </p:nvSpPr>
        <p:spPr>
          <a:xfrm>
            <a:off x="822960" y="2999232"/>
            <a:ext cx="118872" cy="118872"/>
          </a:xfrm>
          <a:prstGeom prst="ellipse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3856" y="2880360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① 只准用我筆記裡有的東西，不准用你的外部知識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584448"/>
            <a:ext cx="118872" cy="118872"/>
          </a:xfrm>
          <a:prstGeom prst="ellipse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33856" y="3465576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② 每個結論附出處（檔名＋日期），引文不超過 40 字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4169664"/>
            <a:ext cx="118872" cy="118872"/>
          </a:xfrm>
          <a:prstGeom prst="ellipse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33856" y="4050792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③ 預設立場是質疑。查無此事就說「查無此事」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4754880"/>
            <a:ext cx="118872" cy="118872"/>
          </a:xfrm>
          <a:prstGeom prst="ellipse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33856" y="4636008"/>
            <a:ext cx="6903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000" b="0">
                <a:solidFill>
                  <a:srgbClr val="1F2937"/>
                </a:solidFill>
                <a:latin typeface="Noto Sans TC"/>
              </a:rPr>
              <a:t>④ 不要跟我講我已經知道的事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5504688"/>
            <a:ext cx="10515600" cy="621792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2960" y="5504688"/>
            <a:ext cx="54864" cy="621792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34440" y="5641848"/>
            <a:ext cx="96926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2100" b="1">
                <a:solidFill>
                  <a:srgbClr val="B45309"/>
                </a:solidFill>
                <a:latin typeface="Noto Sans TC"/>
              </a:rPr>
              <a:t>這四條寫進手冊。沒有它們，你會得到一堆聽起來很像洞察的幸運餅乾。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18 / 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784848"/>
            <a:ext cx="10972525" cy="73152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B45309"/>
                </a:solidFill>
                <a:latin typeface="JetBrains Mono"/>
              </a:rPr>
              <a:t>最後一件事，也是最重要的一件事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81381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5400" b="1">
                <a:solidFill>
                  <a:srgbClr val="E11D48"/>
                </a:solidFill>
                <a:latin typeface="Noto Sans TC"/>
              </a:rPr>
              <a:t>你是老闆，不是蓋章機。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2468880" cy="1645920"/>
          </a:xfrm>
          <a:prstGeom prst="roundRect">
            <a:avLst/>
          </a:prstGeom>
          <a:solidFill>
            <a:srgbClr val="FCE8EC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286000"/>
            <a:ext cx="54864" cy="164592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" y="2487168"/>
            <a:ext cx="19659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000" b="1">
                <a:solidFill>
                  <a:srgbClr val="E11D48"/>
                </a:solidFill>
                <a:latin typeface="JetBrains Mono"/>
              </a:rPr>
              <a:t>80%</a:t>
            </a:r>
          </a:p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AI 給錯答案時，
八成的人照樣蓋章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0440" y="2286000"/>
            <a:ext cx="2468880" cy="1645920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520440" y="2286000"/>
            <a:ext cx="54864" cy="164592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76472" y="2487168"/>
            <a:ext cx="19659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000" b="1">
                <a:solidFill>
                  <a:srgbClr val="B45309"/>
                </a:solidFill>
                <a:latin typeface="JetBrains Mono"/>
              </a:rPr>
              <a:t>3.5 倍</a:t>
            </a:r>
          </a:p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越信任 AI 的人，
跟著錯的機率越高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86000"/>
            <a:ext cx="2468880" cy="1645920"/>
          </a:xfrm>
          <a:prstGeom prst="roundRect">
            <a:avLst/>
          </a:prstGeom>
          <a:solidFill>
            <a:srgbClr val="F1EBF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2286000"/>
            <a:ext cx="54864" cy="164592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3952" y="2487168"/>
            <a:ext cx="1965960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3000" b="1">
                <a:solidFill>
                  <a:srgbClr val="7C3AED"/>
                </a:solidFill>
                <a:latin typeface="JetBrains Mono"/>
              </a:rPr>
              <a:t>認知負債</a:t>
            </a:r>
          </a:p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用過 AI 再拿掉，
表現比從沒用過更差</a:t>
            </a:r>
          </a:p>
        </p:txBody>
      </p:sp>
      <p:pic>
        <p:nvPicPr>
          <p:cNvPr id="14" name="Picture 13" descr="q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9895" y="1691640"/>
            <a:ext cx="2148840" cy="214884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pic>
        <p:nvPicPr>
          <p:cNvPr id="15" name="Picture 14" descr="q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9895" y="3950208"/>
            <a:ext cx="2148840" cy="214884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822960" y="4160520"/>
            <a:ext cx="8092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600" b="0">
                <a:solidFill>
                  <a:srgbClr val="5B6478"/>
                </a:solidFill>
                <a:latin typeface="Noto Sans TC"/>
              </a:rPr>
              <a:t>（華頓商學院實驗與 MIT 腦波研究，出處在講義）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709160"/>
            <a:ext cx="8092440" cy="868680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4709160"/>
            <a:ext cx="54864" cy="868680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34440" y="4919472"/>
            <a:ext cx="72237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3000" b="1">
                <a:solidFill>
                  <a:srgbClr val="B45309"/>
                </a:solidFill>
                <a:latin typeface="Noto Sans TC"/>
              </a:rPr>
              <a:t>記憶可以外包，判斷不能。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19 / 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784848"/>
            <a:ext cx="11582110" cy="73152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700" b="1">
                <a:solidFill>
                  <a:srgbClr val="B45309"/>
                </a:solidFill>
                <a:latin typeface="JetBrains Mono"/>
              </a:rPr>
              <a:t>他的升遷路線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76809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4800" b="1">
                <a:solidFill>
                  <a:srgbClr val="1F2937"/>
                </a:solidFill>
                <a:latin typeface="Noto Sans TC"/>
              </a:rPr>
              <a:t>今天，是他到職第一天。</a:t>
            </a:r>
          </a:p>
        </p:txBody>
      </p:sp>
      <p:pic>
        <p:nvPicPr>
          <p:cNvPr id="5" name="Picture 4" descr="q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535" y="1691640"/>
            <a:ext cx="2743200" cy="2743200"/>
          </a:xfrm>
          <a:prstGeom prst="rect">
            <a:avLst/>
          </a:prstGeom>
          <a:ln w="19050">
            <a:solidFill>
              <a:srgbClr val="E7E1D3"/>
            </a:solidFill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822960" y="3867912"/>
            <a:ext cx="1444752" cy="658368"/>
          </a:xfrm>
          <a:prstGeom prst="roundRect">
            <a:avLst/>
          </a:prstGeom>
          <a:solidFill>
            <a:srgbClr val="C026D3"/>
          </a:solidFill>
          <a:ln w="25400">
            <a:solidFill>
              <a:srgbClr val="C026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7824" y="3977640"/>
            <a:ext cx="133502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Noto Sans TC"/>
              </a:rPr>
              <a:t>助理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626864"/>
            <a:ext cx="153619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記得你的資料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59152" y="3630168"/>
            <a:ext cx="1444752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7C3A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414016" y="3739896"/>
            <a:ext cx="133502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7C3AED"/>
                </a:solidFill>
                <a:latin typeface="Noto Sans TC"/>
              </a:rPr>
              <a:t>代筆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13432" y="4626864"/>
            <a:ext cx="153619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寫得像你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95344" y="3392424"/>
            <a:ext cx="1444752" cy="11338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950208" y="3502152"/>
            <a:ext cx="133502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0D9488"/>
                </a:solidFill>
                <a:latin typeface="Noto Sans TC"/>
              </a:rPr>
              <a:t>發言人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9624" y="4626864"/>
            <a:ext cx="153619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說話像你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31536" y="3154680"/>
            <a:ext cx="1444752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453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0" y="3264408"/>
            <a:ext cx="133502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B45309"/>
                </a:solidFill>
                <a:latin typeface="Noto Sans TC"/>
              </a:rPr>
              <a:t>分身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85816" y="4626864"/>
            <a:ext cx="153619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看起來像你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67728" y="2916936"/>
            <a:ext cx="1444752" cy="16093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1D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22592" y="3026664"/>
            <a:ext cx="133502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2000" b="1">
                <a:solidFill>
                  <a:srgbClr val="E11D48"/>
                </a:solidFill>
                <a:latin typeface="Noto Sans TC"/>
              </a:rPr>
              <a:t>全權代理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8" y="4626864"/>
            <a:ext cx="153619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  <a:spcAft>
                <a:spcPts val="0"/>
              </a:spcAft>
            </a:pPr>
            <a:r>
              <a:rPr sz="1400" b="0">
                <a:solidFill>
                  <a:srgbClr val="5B6478"/>
                </a:solidFill>
                <a:latin typeface="Noto Sans TC"/>
              </a:rPr>
              <a:t>能代你回答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047488"/>
            <a:ext cx="1051560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600" b="0">
                <a:solidFill>
                  <a:srgbClr val="1F2937"/>
                </a:solidFill>
                <a:latin typeface="Noto Sans TC"/>
              </a:rPr>
              <a:t>課後：🥉 面試他（NotebookLM 丟 10 篇）　🥈 正式聘他（vault＋手冊）　🥇 排夜班：晨報＋晚報排程連跑 4 週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5687568"/>
            <a:ext cx="10515600" cy="475488"/>
          </a:xfrm>
          <a:prstGeom prst="roundRect">
            <a:avLst/>
          </a:prstGeom>
          <a:solidFill>
            <a:srgbClr val="FDF1DE"/>
          </a:solidFill>
          <a:ln w="12700">
            <a:solidFill>
              <a:srgbClr val="E7E1D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2960" y="5687568"/>
            <a:ext cx="54864" cy="475488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34440" y="5779008"/>
            <a:ext cx="9692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800" b="1">
                <a:solidFill>
                  <a:srgbClr val="B45309"/>
                </a:solidFill>
                <a:latin typeface="Noto Sans TC"/>
              </a:rPr>
              <a:t>你怎麼帶人，就怎麼帶 AI：講清楚、給邊界、驗收。｜下一堂 L4：他升研究員。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Lanma Agent Class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96735" y="6199632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  <a:spcAft>
                <a:spcPts val="0"/>
              </a:spcAft>
            </a:pPr>
            <a:r>
              <a:rPr sz="1200" b="0">
                <a:solidFill>
                  <a:srgbClr val="5B6478"/>
                </a:solidFill>
                <a:latin typeface="JetBrains Mono"/>
              </a:rPr>
              <a:t>L3 第二大腦 · 20 / 20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4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