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5240000" cy="85725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4"/>
    <p:restoredTop sz="94635"/>
  </p:normalViewPr>
  <p:slideViewPr>
    <p:cSldViewPr snapToGrid="0">
      <p:cViewPr varScale="1">
        <p:scale>
          <a:sx n="92" d="100"/>
          <a:sy n="92" d="100"/>
        </p:scale>
        <p:origin x="63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C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3"/>
          <a:srcRect t="19599" b="19599"/>
          <a:stretch>
            <a:fillRect/>
          </a:stretch>
        </p:blipFill>
        <p:spPr>
          <a:xfrm>
            <a:off x="0" y="0"/>
            <a:ext cx="15240000" cy="85725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F4E40969-4C67-4A82-8EE7-CC3C8B78E3E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668000" cy="8572500"/>
          </a:xfrm>
          <a:prstGeom prst="rect">
            <a:avLst/>
          </a:prstGeom>
          <a:solidFill>
            <a:srgbClr val="030A10">
              <a:alpha val="82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7184EFD-63C9-4526-866D-1D986BB96A58}"/>
              </a:ext>
            </a:extLst>
          </p:cNvPr>
          <p:cNvSpPr>
            <a:spLocks noGrp="1"/>
          </p:cNvSpPr>
          <p:nvPr/>
        </p:nvSpPr>
        <p:spPr>
          <a:xfrm>
            <a:off x="895350" y="1114425"/>
            <a:ext cx="400050" cy="28575"/>
          </a:xfrm>
          <a:prstGeom prst="rect">
            <a:avLst/>
          </a:prstGeom>
          <a:solidFill>
            <a:srgbClr val="5AC8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kicker-AI × TOKYO / AFTER THE DEMO">
            <a:extLst>
              <a:ext uri="{FF2B5EF4-FFF2-40B4-BE49-F238E27FC236}">
                <a16:creationId xmlns:a16="http://schemas.microsoft.com/office/drawing/2014/main" id="{28099437-9B8A-414B-BC2D-550980F414B7}"/>
              </a:ext>
            </a:extLst>
          </p:cNvPr>
          <p:cNvSpPr>
            <a:spLocks noGrp="1"/>
          </p:cNvSpPr>
          <p:nvPr/>
        </p:nvSpPr>
        <p:spPr>
          <a:xfrm>
            <a:off x="1447800" y="102870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35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rPr>
              <a:t>AI × TOKYO / AFTER THE DEMO</a:t>
            </a:r>
          </a:p>
        </p:txBody>
      </p:sp>
      <p:sp>
        <p:nvSpPr>
          <p:cNvPr id="5" name="slide-01-title">
            <a:extLst>
              <a:ext uri="{FF2B5EF4-FFF2-40B4-BE49-F238E27FC236}">
                <a16:creationId xmlns:a16="http://schemas.microsoft.com/office/drawing/2014/main" id="{732A6426-68BF-4D06-A22C-548A3ED8401A}"/>
              </a:ext>
            </a:extLst>
          </p:cNvPr>
          <p:cNvSpPr>
            <a:spLocks noGrp="1"/>
          </p:cNvSpPr>
          <p:nvPr/>
        </p:nvSpPr>
        <p:spPr>
          <a:xfrm>
            <a:off x="895350" y="1676400"/>
            <a:ext cx="8382000" cy="3048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4000"/>
              </a:lnSpc>
              <a:buNone/>
              <a:defRPr sz="600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600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一趟東京旅行，</a:t>
            </a:r>
          </a:p>
          <a:p>
            <a:pPr algn="l">
              <a:lnSpc>
                <a:spcPct val="94000"/>
              </a:lnSpc>
              <a:buNone/>
              <a:defRPr sz="600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600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如何變成一套</a:t>
            </a:r>
          </a:p>
          <a:p>
            <a:pPr algn="l">
              <a:lnSpc>
                <a:spcPct val="94000"/>
              </a:lnSpc>
              <a:buNone/>
              <a:defRPr sz="600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6000" b="1">
                <a:solidFill>
                  <a:srgbClr val="D84B35"/>
                </a:solidFill>
                <a:latin typeface="PingFang TC"/>
                <a:ea typeface="PingFang TC"/>
                <a:cs typeface="PingFang TC"/>
              </a:rPr>
              <a:t>AI 工作方法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F437CE0-7CE3-4F36-9205-AD8DAB51B28F}"/>
              </a:ext>
            </a:extLst>
          </p:cNvPr>
          <p:cNvSpPr>
            <a:spLocks noGrp="1"/>
          </p:cNvSpPr>
          <p:nvPr/>
        </p:nvSpPr>
        <p:spPr>
          <a:xfrm>
            <a:off x="895349" y="5048250"/>
            <a:ext cx="8622723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20000"/>
              </a:lnSpc>
              <a:buNone/>
              <a:defRPr sz="2250" b="0">
                <a:solidFill>
                  <a:srgbClr val="C4D1D4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 dirty="0" err="1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從搜尋成果，走向可累積、可重用、可回滾的個人資訊系統</a:t>
            </a:r>
            <a:r>
              <a:rPr sz="2400" b="0" dirty="0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E9AC526-A324-4AA9-8D37-964FD6A61A5E}"/>
              </a:ext>
            </a:extLst>
          </p:cNvPr>
          <p:cNvSpPr>
            <a:spLocks noGrp="1"/>
          </p:cNvSpPr>
          <p:nvPr/>
        </p:nvSpPr>
        <p:spPr>
          <a:xfrm>
            <a:off x="876300" y="80200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AI × TOKYO / WORKFLOW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AE63FA5-8912-42EC-942E-F00F440D4458}"/>
              </a:ext>
            </a:extLst>
          </p:cNvPr>
          <p:cNvSpPr>
            <a:spLocks noGrp="1"/>
          </p:cNvSpPr>
          <p:nvPr/>
        </p:nvSpPr>
        <p:spPr>
          <a:xfrm>
            <a:off x="12954000" y="80200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01 / 20</a:t>
            </a:r>
          </a:p>
        </p:txBody>
      </p:sp>
    </p:spTree>
    <p:extLst>
      <p:ext uri="{BB962C8B-B14F-4D97-AF65-F5344CB8AC3E}">
        <p14:creationId xmlns:p14="http://schemas.microsoft.com/office/powerpoint/2010/main" val="1032973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D106F362-B2F8-4A49-99A7-E55FD34E3D5D}"/>
              </a:ext>
            </a:extLst>
          </p:cNvPr>
          <p:cNvSpPr>
            <a:spLocks noGrp="1"/>
          </p:cNvSpPr>
          <p:nvPr/>
        </p:nvSpPr>
        <p:spPr>
          <a:xfrm>
            <a:off x="10668000" y="685800"/>
            <a:ext cx="3714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125" b="1">
                <a:solidFill>
                  <a:srgbClr val="7A858A"/>
                </a:solidFill>
                <a:latin typeface="SFMono-Regular"/>
                <a:ea typeface="SFMono-Regular"/>
                <a:cs typeface="SFMono-Regular"/>
              </a:defRPr>
            </a:pPr>
            <a:r>
              <a:rPr sz="1125" b="1">
                <a:solidFill>
                  <a:srgbClr val="7A858A"/>
                </a:solidFill>
                <a:latin typeface="SFMono-Regular"/>
                <a:ea typeface="SFMono-Regular"/>
                <a:cs typeface="SFMono-Regular"/>
              </a:rPr>
              <a:t>RECAP / 成果回顧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97F0DF7-91F6-4A8B-BF7F-EB0747DC8881}"/>
              </a:ext>
            </a:extLst>
          </p:cNvPr>
          <p:cNvSpPr>
            <a:spLocks noGrp="1"/>
          </p:cNvSpPr>
          <p:nvPr/>
        </p:nvSpPr>
        <p:spPr>
          <a:xfrm>
            <a:off x="876300" y="962025"/>
            <a:ext cx="400050" cy="28575"/>
          </a:xfrm>
          <a:prstGeom prst="rect">
            <a:avLst/>
          </a:prstGeom>
          <a:solidFill>
            <a:srgbClr val="247A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kicker-01 / THE RESULT">
            <a:extLst>
              <a:ext uri="{FF2B5EF4-FFF2-40B4-BE49-F238E27FC236}">
                <a16:creationId xmlns:a16="http://schemas.microsoft.com/office/drawing/2014/main" id="{E058DC82-7972-4F63-B695-D76F5B3EFD90}"/>
              </a:ext>
            </a:extLst>
          </p:cNvPr>
          <p:cNvSpPr>
            <a:spLocks noGrp="1"/>
          </p:cNvSpPr>
          <p:nvPr/>
        </p:nvSpPr>
        <p:spPr>
          <a:xfrm>
            <a:off x="1428750" y="87630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247A86"/>
                </a:solidFill>
                <a:latin typeface="SFMono-Regular"/>
                <a:ea typeface="SFMono-Regular"/>
                <a:cs typeface="SFMono-Regular"/>
              </a:defRPr>
            </a:pPr>
            <a:r>
              <a:rPr sz="1350" b="1">
                <a:solidFill>
                  <a:srgbClr val="247A86"/>
                </a:solidFill>
                <a:latin typeface="SFMono-Regular"/>
                <a:ea typeface="SFMono-Regular"/>
                <a:cs typeface="SFMono-Regular"/>
              </a:rPr>
              <a:t>01 / THE RESULT</a:t>
            </a:r>
          </a:p>
        </p:txBody>
      </p:sp>
      <p:sp>
        <p:nvSpPr>
          <p:cNvPr id="4" name="slide-02-title">
            <a:extLst>
              <a:ext uri="{FF2B5EF4-FFF2-40B4-BE49-F238E27FC236}">
                <a16:creationId xmlns:a16="http://schemas.microsoft.com/office/drawing/2014/main" id="{EBF44D13-7F70-48D4-988A-89BC97E735CA}"/>
              </a:ext>
            </a:extLst>
          </p:cNvPr>
          <p:cNvSpPr>
            <a:spLocks noGrp="1"/>
          </p:cNvSpPr>
          <p:nvPr/>
        </p:nvSpPr>
        <p:spPr>
          <a:xfrm>
            <a:off x="876300" y="1466850"/>
            <a:ext cx="100012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6000"/>
              </a:lnSpc>
              <a:buNone/>
              <a:defRPr sz="4350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4350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剛才看到的，不是答案而已；</a:t>
            </a:r>
          </a:p>
          <a:p>
            <a:pPr algn="l">
              <a:lnSpc>
                <a:spcPct val="96000"/>
              </a:lnSpc>
              <a:buNone/>
              <a:defRPr sz="4350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4350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是</a:t>
            </a:r>
            <a:r>
              <a:rPr sz="4350" b="1">
                <a:solidFill>
                  <a:srgbClr val="D84B35"/>
                </a:solidFill>
                <a:latin typeface="PingFang TC"/>
                <a:ea typeface="PingFang TC"/>
                <a:cs typeface="PingFang TC"/>
              </a:rPr>
              <a:t>一份完整成果</a:t>
            </a:r>
            <a:r>
              <a:rPr sz="4350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5" name="圓角矩形 4">
            <a:extLst>
              <a:ext uri="{FF2B5EF4-FFF2-40B4-BE49-F238E27FC236}">
                <a16:creationId xmlns:a16="http://schemas.microsoft.com/office/drawing/2014/main" id="{31B8D00C-806A-4C9E-81A9-64AAAECA9CAA}"/>
              </a:ext>
            </a:extLst>
          </p:cNvPr>
          <p:cNvSpPr>
            <a:spLocks noGrp="1"/>
          </p:cNvSpPr>
          <p:nvPr/>
        </p:nvSpPr>
        <p:spPr>
          <a:xfrm>
            <a:off x="876300" y="3276600"/>
            <a:ext cx="4343400" cy="3714750"/>
          </a:xfrm>
          <a:prstGeom prst="roundRect">
            <a:avLst>
              <a:gd name="adj" fmla="val 6154"/>
            </a:avLst>
          </a:prstGeom>
          <a:solidFill>
            <a:srgbClr val="FFFAF1"/>
          </a:solidFill>
          <a:ln w="9525">
            <a:solidFill>
              <a:srgbClr val="B8C1C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27" name="圖片 26"/>
          <p:cNvPicPr>
            <a:picLocks noChangeAspect="1"/>
          </p:cNvPicPr>
          <p:nvPr/>
        </p:nvPicPr>
        <p:blipFill>
          <a:blip r:embed="rId3"/>
          <a:srcRect t="3811" b="3811"/>
          <a:stretch>
            <a:fillRect/>
          </a:stretch>
        </p:blipFill>
        <p:spPr>
          <a:xfrm>
            <a:off x="885825" y="3286125"/>
            <a:ext cx="4324350" cy="3695700"/>
          </a:xfrm>
          <a:prstGeom prst="roundRect">
            <a:avLst>
              <a:gd name="adj" fmla="val 5928"/>
            </a:avLst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7BC3D355-225B-4F21-823E-3ED23813BE71}"/>
              </a:ext>
            </a:extLst>
          </p:cNvPr>
          <p:cNvSpPr>
            <a:spLocks noGrp="1"/>
          </p:cNvSpPr>
          <p:nvPr/>
        </p:nvSpPr>
        <p:spPr>
          <a:xfrm>
            <a:off x="876300" y="7143750"/>
            <a:ext cx="4343400" cy="57150"/>
          </a:xfrm>
          <a:prstGeom prst="rect">
            <a:avLst/>
          </a:prstGeom>
          <a:solidFill>
            <a:srgbClr val="D84B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F14D4B7-B832-4AE0-95CF-BB60B2110843}"/>
              </a:ext>
            </a:extLst>
          </p:cNvPr>
          <p:cNvSpPr>
            <a:spLocks noGrp="1"/>
          </p:cNvSpPr>
          <p:nvPr/>
        </p:nvSpPr>
        <p:spPr>
          <a:xfrm>
            <a:off x="876300" y="7315200"/>
            <a:ext cx="895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2400" b="1" dirty="0" err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機票</a:t>
            </a:r>
            <a:endParaRPr sz="2400" b="1" dirty="0">
              <a:solidFill>
                <a:srgbClr val="071B2B"/>
              </a:solidFill>
              <a:latin typeface="PingFang TC"/>
              <a:ea typeface="PingFang TC"/>
              <a:cs typeface="PingFang TC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2948A4C-001C-4ADF-A04E-24D4E281FC30}"/>
              </a:ext>
            </a:extLst>
          </p:cNvPr>
          <p:cNvSpPr>
            <a:spLocks noGrp="1"/>
          </p:cNvSpPr>
          <p:nvPr/>
        </p:nvSpPr>
        <p:spPr>
          <a:xfrm>
            <a:off x="1790700" y="7362824"/>
            <a:ext cx="363855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425" b="1">
                <a:solidFill>
                  <a:srgbClr val="52656D"/>
                </a:solidFill>
                <a:latin typeface="PingFang TC"/>
                <a:ea typeface="PingFang TC"/>
                <a:cs typeface="PingFang TC"/>
              </a:defRPr>
            </a:pPr>
            <a:r>
              <a:rPr sz="1600" b="1" dirty="0" err="1">
                <a:solidFill>
                  <a:srgbClr val="52656D"/>
                </a:solidFill>
                <a:latin typeface="PingFang TC"/>
                <a:ea typeface="PingFang TC"/>
                <a:cs typeface="PingFang TC"/>
              </a:rPr>
              <a:t>日期</a:t>
            </a:r>
            <a:r>
              <a:rPr sz="1600" b="1" dirty="0">
                <a:solidFill>
                  <a:srgbClr val="52656D"/>
                </a:solidFill>
                <a:latin typeface="PingFang TC"/>
                <a:ea typeface="PingFang TC"/>
                <a:cs typeface="PingFang TC"/>
              </a:rPr>
              <a:t> × </a:t>
            </a:r>
            <a:r>
              <a:rPr sz="1600" b="1" dirty="0" err="1">
                <a:solidFill>
                  <a:srgbClr val="52656D"/>
                </a:solidFill>
                <a:latin typeface="PingFang TC"/>
                <a:ea typeface="PingFang TC"/>
                <a:cs typeface="PingFang TC"/>
              </a:rPr>
              <a:t>時段</a:t>
            </a:r>
            <a:r>
              <a:rPr sz="1600" b="1" dirty="0">
                <a:solidFill>
                  <a:srgbClr val="52656D"/>
                </a:solidFill>
                <a:latin typeface="PingFang TC"/>
                <a:ea typeface="PingFang TC"/>
                <a:cs typeface="PingFang TC"/>
              </a:rPr>
              <a:t> × </a:t>
            </a:r>
            <a:r>
              <a:rPr sz="1600" b="1" dirty="0" err="1">
                <a:solidFill>
                  <a:srgbClr val="52656D"/>
                </a:solidFill>
                <a:latin typeface="PingFang TC"/>
                <a:ea typeface="PingFang TC"/>
                <a:cs typeface="PingFang TC"/>
              </a:rPr>
              <a:t>價格</a:t>
            </a:r>
            <a:endParaRPr sz="1600" b="1" dirty="0">
              <a:solidFill>
                <a:srgbClr val="52656D"/>
              </a:solidFill>
              <a:latin typeface="PingFang TC"/>
              <a:ea typeface="PingFang TC"/>
              <a:cs typeface="PingFang TC"/>
            </a:endParaRPr>
          </a:p>
        </p:txBody>
      </p:sp>
      <p:sp>
        <p:nvSpPr>
          <p:cNvPr id="10" name="圓角矩形 9">
            <a:extLst>
              <a:ext uri="{FF2B5EF4-FFF2-40B4-BE49-F238E27FC236}">
                <a16:creationId xmlns:a16="http://schemas.microsoft.com/office/drawing/2014/main" id="{EF3504FA-B9C7-4318-9A13-43B7097FA8B4}"/>
              </a:ext>
            </a:extLst>
          </p:cNvPr>
          <p:cNvSpPr>
            <a:spLocks noGrp="1"/>
          </p:cNvSpPr>
          <p:nvPr/>
        </p:nvSpPr>
        <p:spPr>
          <a:xfrm>
            <a:off x="5448300" y="3276600"/>
            <a:ext cx="4343400" cy="3714750"/>
          </a:xfrm>
          <a:prstGeom prst="roundRect">
            <a:avLst>
              <a:gd name="adj" fmla="val 6154"/>
            </a:avLst>
          </a:prstGeom>
          <a:solidFill>
            <a:srgbClr val="FFFAF1"/>
          </a:solidFill>
          <a:ln w="9525">
            <a:solidFill>
              <a:srgbClr val="B8C1C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32" name="圖片 31"/>
          <p:cNvPicPr>
            <a:picLocks noChangeAspect="1"/>
          </p:cNvPicPr>
          <p:nvPr/>
        </p:nvPicPr>
        <p:blipFill>
          <a:blip r:embed="rId4"/>
          <a:srcRect t="11348" b="11348"/>
          <a:stretch>
            <a:fillRect/>
          </a:stretch>
        </p:blipFill>
        <p:spPr>
          <a:xfrm>
            <a:off x="5457825" y="3286125"/>
            <a:ext cx="4324350" cy="3695700"/>
          </a:xfrm>
          <a:prstGeom prst="roundRect">
            <a:avLst>
              <a:gd name="adj" fmla="val 5928"/>
            </a:avLst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FC4A43F7-C8F7-4AF4-9442-03D357C2F6ED}"/>
              </a:ext>
            </a:extLst>
          </p:cNvPr>
          <p:cNvSpPr>
            <a:spLocks noGrp="1"/>
          </p:cNvSpPr>
          <p:nvPr/>
        </p:nvSpPr>
        <p:spPr>
          <a:xfrm>
            <a:off x="5448300" y="7143750"/>
            <a:ext cx="4343400" cy="57150"/>
          </a:xfrm>
          <a:prstGeom prst="rect">
            <a:avLst/>
          </a:prstGeom>
          <a:solidFill>
            <a:srgbClr val="6F8F7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6C1FDD4-0ED9-4C52-A591-A1919869D70F}"/>
              </a:ext>
            </a:extLst>
          </p:cNvPr>
          <p:cNvSpPr>
            <a:spLocks noGrp="1"/>
          </p:cNvSpPr>
          <p:nvPr/>
        </p:nvSpPr>
        <p:spPr>
          <a:xfrm>
            <a:off x="5448300" y="7315200"/>
            <a:ext cx="895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2400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旅館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1FE01B3-9412-4551-8F2D-275E08BA0D3D}"/>
              </a:ext>
            </a:extLst>
          </p:cNvPr>
          <p:cNvSpPr>
            <a:spLocks noGrp="1"/>
          </p:cNvSpPr>
          <p:nvPr/>
        </p:nvSpPr>
        <p:spPr>
          <a:xfrm>
            <a:off x="6362700" y="7362825"/>
            <a:ext cx="3448052" cy="44767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425" b="1">
                <a:solidFill>
                  <a:srgbClr val="52656D"/>
                </a:solidFill>
                <a:latin typeface="PingFang TC"/>
                <a:ea typeface="PingFang TC"/>
                <a:cs typeface="PingFang TC"/>
              </a:defRPr>
            </a:pPr>
            <a:r>
              <a:rPr sz="1600" b="1" dirty="0" err="1">
                <a:solidFill>
                  <a:srgbClr val="52656D"/>
                </a:solidFill>
                <a:latin typeface="PingFang TC"/>
                <a:ea typeface="PingFang TC"/>
                <a:cs typeface="PingFang TC"/>
              </a:rPr>
              <a:t>房型</a:t>
            </a:r>
            <a:r>
              <a:rPr sz="1600" b="1" dirty="0">
                <a:solidFill>
                  <a:srgbClr val="52656D"/>
                </a:solidFill>
                <a:latin typeface="PingFang TC"/>
                <a:ea typeface="PingFang TC"/>
                <a:cs typeface="PingFang TC"/>
              </a:rPr>
              <a:t> × </a:t>
            </a:r>
            <a:r>
              <a:rPr sz="1600" b="1" dirty="0" err="1">
                <a:solidFill>
                  <a:srgbClr val="52656D"/>
                </a:solidFill>
                <a:latin typeface="PingFang TC"/>
                <a:ea typeface="PingFang TC"/>
                <a:cs typeface="PingFang TC"/>
              </a:rPr>
              <a:t>地點</a:t>
            </a:r>
            <a:r>
              <a:rPr sz="1600" b="1" dirty="0">
                <a:solidFill>
                  <a:srgbClr val="52656D"/>
                </a:solidFill>
                <a:latin typeface="PingFang TC"/>
                <a:ea typeface="PingFang TC"/>
                <a:cs typeface="PingFang TC"/>
              </a:rPr>
              <a:t> × </a:t>
            </a:r>
            <a:r>
              <a:rPr sz="1600" b="1" dirty="0" err="1">
                <a:solidFill>
                  <a:srgbClr val="52656D"/>
                </a:solidFill>
                <a:latin typeface="PingFang TC"/>
                <a:ea typeface="PingFang TC"/>
                <a:cs typeface="PingFang TC"/>
              </a:rPr>
              <a:t>預算</a:t>
            </a:r>
            <a:endParaRPr sz="1600" b="1" dirty="0">
              <a:solidFill>
                <a:srgbClr val="52656D"/>
              </a:solidFill>
              <a:latin typeface="PingFang TC"/>
              <a:ea typeface="PingFang TC"/>
              <a:cs typeface="PingFang TC"/>
            </a:endParaRPr>
          </a:p>
        </p:txBody>
      </p:sp>
      <p:sp>
        <p:nvSpPr>
          <p:cNvPr id="15" name="圓角矩形 14">
            <a:extLst>
              <a:ext uri="{FF2B5EF4-FFF2-40B4-BE49-F238E27FC236}">
                <a16:creationId xmlns:a16="http://schemas.microsoft.com/office/drawing/2014/main" id="{FBA61157-58AA-4FEB-AEDA-42BFD050A15C}"/>
              </a:ext>
            </a:extLst>
          </p:cNvPr>
          <p:cNvSpPr>
            <a:spLocks noGrp="1"/>
          </p:cNvSpPr>
          <p:nvPr/>
        </p:nvSpPr>
        <p:spPr>
          <a:xfrm>
            <a:off x="10020300" y="3276600"/>
            <a:ext cx="4343400" cy="3714750"/>
          </a:xfrm>
          <a:prstGeom prst="roundRect">
            <a:avLst>
              <a:gd name="adj" fmla="val 6154"/>
            </a:avLst>
          </a:prstGeom>
          <a:solidFill>
            <a:srgbClr val="FFFAF1"/>
          </a:solidFill>
          <a:ln w="9525">
            <a:solidFill>
              <a:srgbClr val="B8C1C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37" name="圖片 36"/>
          <p:cNvPicPr>
            <a:picLocks noChangeAspect="1"/>
          </p:cNvPicPr>
          <p:nvPr/>
        </p:nvPicPr>
        <p:blipFill>
          <a:blip r:embed="rId5"/>
          <a:srcRect t="12202" b="12202"/>
          <a:stretch>
            <a:fillRect/>
          </a:stretch>
        </p:blipFill>
        <p:spPr>
          <a:xfrm>
            <a:off x="10029825" y="3286125"/>
            <a:ext cx="4324350" cy="3695700"/>
          </a:xfrm>
          <a:prstGeom prst="roundRect">
            <a:avLst>
              <a:gd name="adj" fmla="val 5928"/>
            </a:avLst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EC9477E7-4B59-44ED-B801-936418784A8E}"/>
              </a:ext>
            </a:extLst>
          </p:cNvPr>
          <p:cNvSpPr>
            <a:spLocks noGrp="1"/>
          </p:cNvSpPr>
          <p:nvPr/>
        </p:nvSpPr>
        <p:spPr>
          <a:xfrm>
            <a:off x="10020300" y="7143750"/>
            <a:ext cx="4343400" cy="57150"/>
          </a:xfrm>
          <a:prstGeom prst="rect">
            <a:avLst/>
          </a:prstGeom>
          <a:solidFill>
            <a:srgbClr val="D8AD5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521DBF1-B5B0-420C-8E03-193F7837B121}"/>
              </a:ext>
            </a:extLst>
          </p:cNvPr>
          <p:cNvSpPr>
            <a:spLocks noGrp="1"/>
          </p:cNvSpPr>
          <p:nvPr/>
        </p:nvSpPr>
        <p:spPr>
          <a:xfrm>
            <a:off x="10020300" y="7315200"/>
            <a:ext cx="895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2400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行程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AB0B54B-71E4-4C6B-88D1-F2E8D0FEF16C}"/>
              </a:ext>
            </a:extLst>
          </p:cNvPr>
          <p:cNvSpPr>
            <a:spLocks noGrp="1"/>
          </p:cNvSpPr>
          <p:nvPr/>
        </p:nvSpPr>
        <p:spPr>
          <a:xfrm>
            <a:off x="10934700" y="7362824"/>
            <a:ext cx="34480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425" b="1">
                <a:solidFill>
                  <a:srgbClr val="52656D"/>
                </a:solidFill>
                <a:latin typeface="PingFang TC"/>
                <a:ea typeface="PingFang TC"/>
                <a:cs typeface="PingFang TC"/>
              </a:defRPr>
            </a:pPr>
            <a:r>
              <a:rPr sz="1600" b="1">
                <a:solidFill>
                  <a:srgbClr val="52656D"/>
                </a:solidFill>
                <a:latin typeface="PingFang TC"/>
                <a:ea typeface="PingFang TC"/>
                <a:cs typeface="PingFang TC"/>
              </a:rPr>
              <a:t>順序 × 交通 × 備案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51A535D-32D9-44D6-A4D1-6C6F8F4D5E97}"/>
              </a:ext>
            </a:extLst>
          </p:cNvPr>
          <p:cNvSpPr>
            <a:spLocks noGrp="1"/>
          </p:cNvSpPr>
          <p:nvPr/>
        </p:nvSpPr>
        <p:spPr>
          <a:xfrm>
            <a:off x="876300" y="80200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rPr>
              <a:t>AI × TOKYO / WORKFLOW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57789EA-287B-4D47-B3D5-7B27DD4C96ED}"/>
              </a:ext>
            </a:extLst>
          </p:cNvPr>
          <p:cNvSpPr>
            <a:spLocks noGrp="1"/>
          </p:cNvSpPr>
          <p:nvPr/>
        </p:nvSpPr>
        <p:spPr>
          <a:xfrm>
            <a:off x="12954000" y="80200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rPr>
              <a:t>02 / 20</a:t>
            </a:r>
          </a:p>
        </p:txBody>
      </p:sp>
    </p:spTree>
    <p:extLst>
      <p:ext uri="{BB962C8B-B14F-4D97-AF65-F5344CB8AC3E}">
        <p14:creationId xmlns:p14="http://schemas.microsoft.com/office/powerpoint/2010/main" val="1025684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:a16="http://schemas.microsoft.com/office/drawing/2014/main" id="{2452BB99-3CCB-46BE-9FC2-4E2F7D3686B5}"/>
              </a:ext>
            </a:extLst>
          </p:cNvPr>
          <p:cNvSpPr>
            <a:spLocks noGrp="1"/>
          </p:cNvSpPr>
          <p:nvPr/>
        </p:nvSpPr>
        <p:spPr>
          <a:xfrm>
            <a:off x="10668000" y="685800"/>
            <a:ext cx="3714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125" b="1">
                <a:solidFill>
                  <a:srgbClr val="7A858A"/>
                </a:solidFill>
                <a:latin typeface="SFMono-Regular"/>
                <a:ea typeface="SFMono-Regular"/>
                <a:cs typeface="SFMono-Regular"/>
              </a:defRPr>
            </a:pPr>
            <a:r>
              <a:rPr sz="1125" b="1">
                <a:solidFill>
                  <a:srgbClr val="7A858A"/>
                </a:solidFill>
                <a:latin typeface="SFMono-Regular"/>
                <a:ea typeface="SFMono-Regular"/>
                <a:cs typeface="SFMono-Regular"/>
              </a:rPr>
              <a:t>RECAP / 前期蒐集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77657E5-B94C-460B-AD8F-8F67DDF53C0F}"/>
              </a:ext>
            </a:extLst>
          </p:cNvPr>
          <p:cNvSpPr>
            <a:spLocks noGrp="1"/>
          </p:cNvSpPr>
          <p:nvPr/>
        </p:nvSpPr>
        <p:spPr>
          <a:xfrm>
            <a:off x="876300" y="2562225"/>
            <a:ext cx="400050" cy="28575"/>
          </a:xfrm>
          <a:prstGeom prst="rect">
            <a:avLst/>
          </a:prstGeom>
          <a:solidFill>
            <a:srgbClr val="247A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kicker-02 / EARLY STAGE">
            <a:extLst>
              <a:ext uri="{FF2B5EF4-FFF2-40B4-BE49-F238E27FC236}">
                <a16:creationId xmlns:a16="http://schemas.microsoft.com/office/drawing/2014/main" id="{2DA2933C-F212-4C99-9166-7CA8CB78D3D0}"/>
              </a:ext>
            </a:extLst>
          </p:cNvPr>
          <p:cNvSpPr>
            <a:spLocks noGrp="1"/>
          </p:cNvSpPr>
          <p:nvPr/>
        </p:nvSpPr>
        <p:spPr>
          <a:xfrm>
            <a:off x="1428750" y="247650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247A86"/>
                </a:solidFill>
                <a:latin typeface="SFMono-Regular"/>
                <a:ea typeface="SFMono-Regular"/>
                <a:cs typeface="SFMono-Regular"/>
              </a:defRPr>
            </a:pPr>
            <a:r>
              <a:rPr sz="1350" b="1">
                <a:solidFill>
                  <a:srgbClr val="247A86"/>
                </a:solidFill>
                <a:latin typeface="SFMono-Regular"/>
                <a:ea typeface="SFMono-Regular"/>
                <a:cs typeface="SFMono-Regular"/>
              </a:rPr>
              <a:t>02 / EARLY STAGE</a:t>
            </a:r>
          </a:p>
        </p:txBody>
      </p:sp>
      <p:sp>
        <p:nvSpPr>
          <p:cNvPr id="4" name="slide-03-title">
            <a:extLst>
              <a:ext uri="{FF2B5EF4-FFF2-40B4-BE49-F238E27FC236}">
                <a16:creationId xmlns:a16="http://schemas.microsoft.com/office/drawing/2014/main" id="{1E2AE732-E416-4C7C-91C4-07D5D6718A13}"/>
              </a:ext>
            </a:extLst>
          </p:cNvPr>
          <p:cNvSpPr>
            <a:spLocks noGrp="1"/>
          </p:cNvSpPr>
          <p:nvPr/>
        </p:nvSpPr>
        <p:spPr>
          <a:xfrm>
            <a:off x="876300" y="3048000"/>
            <a:ext cx="6191250" cy="1666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7000"/>
              </a:lnSpc>
              <a:buNone/>
              <a:defRPr sz="4350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4350" b="1" dirty="0" err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前期先</a:t>
            </a:r>
            <a:r>
              <a:rPr sz="4350" b="1" dirty="0" err="1">
                <a:solidFill>
                  <a:srgbClr val="D84B35"/>
                </a:solidFill>
                <a:latin typeface="PingFang TC"/>
                <a:ea typeface="PingFang TC"/>
                <a:cs typeface="PingFang TC"/>
              </a:rPr>
              <a:t>廣泛蒐集</a:t>
            </a:r>
            <a:r>
              <a:rPr sz="4350" b="1" dirty="0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，</a:t>
            </a:r>
          </a:p>
          <a:p>
            <a:pPr algn="l">
              <a:lnSpc>
                <a:spcPct val="97000"/>
              </a:lnSpc>
              <a:buNone/>
              <a:defRPr sz="4350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4350" b="1" dirty="0" err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讓問題的輪廓出現</a:t>
            </a:r>
            <a:r>
              <a:rPr sz="4350" b="1" dirty="0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F6712E0-D6DD-4A29-8269-3E86C0E0896D}"/>
              </a:ext>
            </a:extLst>
          </p:cNvPr>
          <p:cNvSpPr>
            <a:spLocks noGrp="1"/>
          </p:cNvSpPr>
          <p:nvPr/>
        </p:nvSpPr>
        <p:spPr>
          <a:xfrm>
            <a:off x="876300" y="4838700"/>
            <a:ext cx="838200" cy="66675"/>
          </a:xfrm>
          <a:prstGeom prst="rect">
            <a:avLst/>
          </a:prstGeom>
          <a:solidFill>
            <a:srgbClr val="D84B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3067396A-CB27-48EF-BD8F-35C20378712D}"/>
              </a:ext>
            </a:extLst>
          </p:cNvPr>
          <p:cNvSpPr>
            <a:spLocks noGrp="1"/>
          </p:cNvSpPr>
          <p:nvPr/>
        </p:nvSpPr>
        <p:spPr>
          <a:xfrm>
            <a:off x="876300" y="5238750"/>
            <a:ext cx="304800" cy="304800"/>
          </a:xfrm>
          <a:prstGeom prst="ellipse">
            <a:avLst/>
          </a:prstGeom>
          <a:noFill/>
          <a:ln w="9525">
            <a:solidFill>
              <a:srgbClr val="247A86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247A86"/>
                </a:solidFill>
                <a:latin typeface="SFMono-Regular"/>
                <a:ea typeface="SFMono-Regular"/>
                <a:cs typeface="SFMono-Regular"/>
              </a:defRPr>
            </a:pPr>
            <a:r>
              <a:rPr sz="1400" b="1">
                <a:solidFill>
                  <a:srgbClr val="247A86"/>
                </a:solidFill>
                <a:latin typeface="SFMono-Regular"/>
                <a:ea typeface="SFMono-Regular"/>
                <a:cs typeface="SFMono-Regular"/>
              </a:rPr>
              <a:t>1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B6DEB70-28B3-463E-93DC-0694BBF20AE6}"/>
              </a:ext>
            </a:extLst>
          </p:cNvPr>
          <p:cNvSpPr>
            <a:spLocks noGrp="1"/>
          </p:cNvSpPr>
          <p:nvPr/>
        </p:nvSpPr>
        <p:spPr>
          <a:xfrm>
            <a:off x="1371600" y="5219700"/>
            <a:ext cx="56959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800" b="0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 dirty="0" err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先列出多種日期與住宿可能</a:t>
            </a:r>
            <a:endParaRPr sz="2400" b="0" dirty="0">
              <a:solidFill>
                <a:srgbClr val="071B2B"/>
              </a:solidFill>
              <a:latin typeface="PingFang TC"/>
              <a:ea typeface="PingFang TC"/>
              <a:cs typeface="PingFang TC"/>
            </a:endParaRPr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A97AE8B1-6D52-473B-AFE9-C77ABE437984}"/>
              </a:ext>
            </a:extLst>
          </p:cNvPr>
          <p:cNvSpPr>
            <a:spLocks noGrp="1"/>
          </p:cNvSpPr>
          <p:nvPr/>
        </p:nvSpPr>
        <p:spPr>
          <a:xfrm>
            <a:off x="876300" y="5734050"/>
            <a:ext cx="304800" cy="304800"/>
          </a:xfrm>
          <a:prstGeom prst="ellipse">
            <a:avLst/>
          </a:prstGeom>
          <a:noFill/>
          <a:ln w="9525">
            <a:solidFill>
              <a:srgbClr val="247A86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247A86"/>
                </a:solidFill>
                <a:latin typeface="SFMono-Regular"/>
                <a:ea typeface="SFMono-Regular"/>
                <a:cs typeface="SFMono-Regular"/>
              </a:defRPr>
            </a:pPr>
            <a:r>
              <a:rPr sz="1400" b="1">
                <a:solidFill>
                  <a:srgbClr val="247A86"/>
                </a:solidFill>
                <a:latin typeface="SFMono-Regular"/>
                <a:ea typeface="SFMono-Regular"/>
                <a:cs typeface="SFMono-Regular"/>
              </a:rPr>
              <a:t>2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6696F49-9497-4C1D-99CE-A9E4A893514C}"/>
              </a:ext>
            </a:extLst>
          </p:cNvPr>
          <p:cNvSpPr>
            <a:spLocks noGrp="1"/>
          </p:cNvSpPr>
          <p:nvPr/>
        </p:nvSpPr>
        <p:spPr>
          <a:xfrm>
            <a:off x="1371600" y="5715000"/>
            <a:ext cx="56959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800" b="0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把機票、旅館、行程分開查</a:t>
            </a:r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CB442E46-809B-45C5-AC4D-B7E4240CE45E}"/>
              </a:ext>
            </a:extLst>
          </p:cNvPr>
          <p:cNvSpPr>
            <a:spLocks noGrp="1"/>
          </p:cNvSpPr>
          <p:nvPr/>
        </p:nvSpPr>
        <p:spPr>
          <a:xfrm>
            <a:off x="876300" y="6229350"/>
            <a:ext cx="304800" cy="304800"/>
          </a:xfrm>
          <a:prstGeom prst="ellipse">
            <a:avLst/>
          </a:prstGeom>
          <a:noFill/>
          <a:ln w="9525">
            <a:solidFill>
              <a:srgbClr val="247A86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247A86"/>
                </a:solidFill>
                <a:latin typeface="SFMono-Regular"/>
                <a:ea typeface="SFMono-Regular"/>
                <a:cs typeface="SFMono-Regular"/>
              </a:defRPr>
            </a:pPr>
            <a:r>
              <a:rPr sz="1400" b="1">
                <a:solidFill>
                  <a:srgbClr val="247A86"/>
                </a:solidFill>
                <a:latin typeface="SFMono-Regular"/>
                <a:ea typeface="SFMono-Regular"/>
                <a:cs typeface="SFMono-Regular"/>
              </a:rPr>
              <a:t>3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8A89633-CC00-4BEF-9A1A-D185E8DA7939}"/>
              </a:ext>
            </a:extLst>
          </p:cNvPr>
          <p:cNvSpPr>
            <a:spLocks noGrp="1"/>
          </p:cNvSpPr>
          <p:nvPr/>
        </p:nvSpPr>
        <p:spPr>
          <a:xfrm>
            <a:off x="1371600" y="6210300"/>
            <a:ext cx="56959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800" b="0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 dirty="0" err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初稿是探索，不是最後答案</a:t>
            </a:r>
            <a:endParaRPr sz="2400" b="0" dirty="0">
              <a:solidFill>
                <a:srgbClr val="071B2B"/>
              </a:solidFill>
              <a:latin typeface="PingFang TC"/>
              <a:ea typeface="PingFang TC"/>
              <a:cs typeface="PingFang TC"/>
            </a:endParaRPr>
          </a:p>
        </p:txBody>
      </p:sp>
      <p:sp>
        <p:nvSpPr>
          <p:cNvPr id="12" name="圓角矩形 11">
            <a:extLst>
              <a:ext uri="{FF2B5EF4-FFF2-40B4-BE49-F238E27FC236}">
                <a16:creationId xmlns:a16="http://schemas.microsoft.com/office/drawing/2014/main" id="{5B5A0787-46B4-4A9C-B00F-17BEC80D5A7A}"/>
              </a:ext>
            </a:extLst>
          </p:cNvPr>
          <p:cNvSpPr>
            <a:spLocks noGrp="1"/>
          </p:cNvSpPr>
          <p:nvPr/>
        </p:nvSpPr>
        <p:spPr>
          <a:xfrm>
            <a:off x="8096250" y="1352550"/>
            <a:ext cx="6381750" cy="3333750"/>
          </a:xfrm>
          <a:prstGeom prst="roundRect">
            <a:avLst>
              <a:gd name="adj" fmla="val 7429"/>
            </a:avLst>
          </a:prstGeom>
          <a:solidFill>
            <a:srgbClr val="FFFAF1"/>
          </a:solidFill>
          <a:ln w="9525">
            <a:solidFill>
              <a:srgbClr val="B8C1C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30" name="圖片 2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519787" y="1362075"/>
            <a:ext cx="3534676" cy="3314700"/>
          </a:xfrm>
          <a:prstGeom prst="roundRect">
            <a:avLst>
              <a:gd name="adj" fmla="val 7184"/>
            </a:avLst>
          </a:prstGeom>
        </p:spPr>
      </p:pic>
      <p:sp>
        <p:nvSpPr>
          <p:cNvPr id="14" name="圓角矩形 13">
            <a:extLst>
              <a:ext uri="{FF2B5EF4-FFF2-40B4-BE49-F238E27FC236}">
                <a16:creationId xmlns:a16="http://schemas.microsoft.com/office/drawing/2014/main" id="{FFB2771D-DDF0-4E3C-8431-84DBED9891AB}"/>
              </a:ext>
            </a:extLst>
          </p:cNvPr>
          <p:cNvSpPr>
            <a:spLocks noGrp="1"/>
          </p:cNvSpPr>
          <p:nvPr/>
        </p:nvSpPr>
        <p:spPr>
          <a:xfrm>
            <a:off x="8096250" y="5162550"/>
            <a:ext cx="6381750" cy="2076450"/>
          </a:xfrm>
          <a:prstGeom prst="roundRect">
            <a:avLst>
              <a:gd name="adj" fmla="val 11927"/>
            </a:avLst>
          </a:prstGeom>
          <a:solidFill>
            <a:srgbClr val="FFFAF1"/>
          </a:solidFill>
          <a:ln w="9525">
            <a:solidFill>
              <a:srgbClr val="B8C1C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32" name="圖片 31"/>
          <p:cNvPicPr>
            <a:picLocks noChangeAspect="1"/>
          </p:cNvPicPr>
          <p:nvPr/>
        </p:nvPicPr>
        <p:blipFill>
          <a:blip r:embed="rId4"/>
          <a:srcRect t="33832" b="33832"/>
          <a:stretch>
            <a:fillRect/>
          </a:stretch>
        </p:blipFill>
        <p:spPr>
          <a:xfrm>
            <a:off x="8105775" y="5172075"/>
            <a:ext cx="6362700" cy="2057400"/>
          </a:xfrm>
          <a:prstGeom prst="roundRect">
            <a:avLst>
              <a:gd name="adj" fmla="val 11574"/>
            </a:avLst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0CDF697F-3227-4A93-9D9E-14251E6BC7FB}"/>
              </a:ext>
            </a:extLst>
          </p:cNvPr>
          <p:cNvSpPr>
            <a:spLocks noGrp="1"/>
          </p:cNvSpPr>
          <p:nvPr/>
        </p:nvSpPr>
        <p:spPr>
          <a:xfrm>
            <a:off x="876300" y="80200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rPr>
              <a:t>AI × TOKYO / WORKFLOW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38F96CB-887E-41E2-9691-E066F3C6097D}"/>
              </a:ext>
            </a:extLst>
          </p:cNvPr>
          <p:cNvSpPr>
            <a:spLocks noGrp="1"/>
          </p:cNvSpPr>
          <p:nvPr/>
        </p:nvSpPr>
        <p:spPr>
          <a:xfrm>
            <a:off x="12954000" y="80200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rPr>
              <a:t>03 / 20</a:t>
            </a:r>
          </a:p>
        </p:txBody>
      </p:sp>
    </p:spTree>
    <p:extLst>
      <p:ext uri="{BB962C8B-B14F-4D97-AF65-F5344CB8AC3E}">
        <p14:creationId xmlns:p14="http://schemas.microsoft.com/office/powerpoint/2010/main" val="1555327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A484A244-A3C2-4877-9580-831DBD6589C6}"/>
              </a:ext>
            </a:extLst>
          </p:cNvPr>
          <p:cNvSpPr>
            <a:spLocks noGrp="1"/>
          </p:cNvSpPr>
          <p:nvPr/>
        </p:nvSpPr>
        <p:spPr>
          <a:xfrm>
            <a:off x="876300" y="2466975"/>
            <a:ext cx="400050" cy="28575"/>
          </a:xfrm>
          <a:prstGeom prst="rect">
            <a:avLst/>
          </a:prstGeom>
          <a:solidFill>
            <a:srgbClr val="5AC8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kicker-03 / HUMAN OVERSIGHT">
            <a:extLst>
              <a:ext uri="{FF2B5EF4-FFF2-40B4-BE49-F238E27FC236}">
                <a16:creationId xmlns:a16="http://schemas.microsoft.com/office/drawing/2014/main" id="{37D09CF2-4B9A-4AF4-A483-4E6CEC680447}"/>
              </a:ext>
            </a:extLst>
          </p:cNvPr>
          <p:cNvSpPr>
            <a:spLocks noGrp="1"/>
          </p:cNvSpPr>
          <p:nvPr/>
        </p:nvSpPr>
        <p:spPr>
          <a:xfrm>
            <a:off x="1428750" y="23812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35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rPr>
              <a:t>03 / HUMAN OVERSIGHT</a:t>
            </a:r>
          </a:p>
        </p:txBody>
      </p:sp>
      <p:sp>
        <p:nvSpPr>
          <p:cNvPr id="3" name="slide-04-title">
            <a:extLst>
              <a:ext uri="{FF2B5EF4-FFF2-40B4-BE49-F238E27FC236}">
                <a16:creationId xmlns:a16="http://schemas.microsoft.com/office/drawing/2014/main" id="{33B50EAA-4D70-49AB-A3CE-EDE499346CDA}"/>
              </a:ext>
            </a:extLst>
          </p:cNvPr>
          <p:cNvSpPr>
            <a:spLocks noGrp="1"/>
          </p:cNvSpPr>
          <p:nvPr/>
        </p:nvSpPr>
        <p:spPr>
          <a:xfrm>
            <a:off x="876300" y="2990850"/>
            <a:ext cx="6429375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3000"/>
              </a:lnSpc>
              <a:buNone/>
              <a:defRPr sz="510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5100" b="1">
                <a:solidFill>
                  <a:srgbClr val="D84B35"/>
                </a:solidFill>
                <a:latin typeface="PingFang TC"/>
                <a:ea typeface="PingFang TC"/>
                <a:cs typeface="PingFang TC"/>
              </a:rPr>
              <a:t>AI 會偷懶</a:t>
            </a:r>
            <a:r>
              <a:rPr sz="510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。</a:t>
            </a:r>
          </a:p>
          <a:p>
            <a:pPr algn="l">
              <a:lnSpc>
                <a:spcPct val="93000"/>
              </a:lnSpc>
              <a:buNone/>
              <a:defRPr sz="510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510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人要盯住會改變</a:t>
            </a:r>
          </a:p>
          <a:p>
            <a:pPr algn="l">
              <a:lnSpc>
                <a:spcPct val="93000"/>
              </a:lnSpc>
              <a:buNone/>
              <a:defRPr sz="510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510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決策的資料。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7C5737D-88FE-4A80-AD17-D2EC21B84DCB}"/>
              </a:ext>
            </a:extLst>
          </p:cNvPr>
          <p:cNvSpPr>
            <a:spLocks noGrp="1"/>
          </p:cNvSpPr>
          <p:nvPr/>
        </p:nvSpPr>
        <p:spPr>
          <a:xfrm>
            <a:off x="876300" y="5762625"/>
            <a:ext cx="61912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8000"/>
              </a:lnSpc>
              <a:buNone/>
              <a:defRPr sz="1875" b="0">
                <a:solidFill>
                  <a:srgbClr val="B9C9CE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 dirty="0" err="1">
                <a:solidFill>
                  <a:srgbClr val="B9C9CE"/>
                </a:solidFill>
                <a:latin typeface="PingFang TC"/>
                <a:ea typeface="PingFang TC"/>
                <a:cs typeface="PingFang TC"/>
              </a:rPr>
              <a:t>日期、人數、價格口徑、來源與推估</a:t>
            </a:r>
            <a:r>
              <a:rPr sz="2400" b="0" dirty="0">
                <a:solidFill>
                  <a:srgbClr val="B9C9CE"/>
                </a:solidFill>
                <a:latin typeface="PingFang TC"/>
                <a:ea typeface="PingFang TC"/>
                <a:cs typeface="PingFang TC"/>
              </a:rPr>
              <a:t>，</a:t>
            </a:r>
          </a:p>
          <a:p>
            <a:pPr algn="l">
              <a:lnSpc>
                <a:spcPct val="118000"/>
              </a:lnSpc>
              <a:buNone/>
              <a:defRPr sz="1875" b="0">
                <a:solidFill>
                  <a:srgbClr val="B9C9CE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 dirty="0" err="1">
                <a:solidFill>
                  <a:srgbClr val="B9C9CE"/>
                </a:solidFill>
                <a:latin typeface="PingFang TC"/>
                <a:ea typeface="PingFang TC"/>
                <a:cs typeface="PingFang TC"/>
              </a:rPr>
              <a:t>都要能被重新檢查</a:t>
            </a:r>
            <a:r>
              <a:rPr sz="2400" b="0" dirty="0">
                <a:solidFill>
                  <a:srgbClr val="B9C9CE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5" name="圓角矩形 4">
            <a:extLst>
              <a:ext uri="{FF2B5EF4-FFF2-40B4-BE49-F238E27FC236}">
                <a16:creationId xmlns:a16="http://schemas.microsoft.com/office/drawing/2014/main" id="{E3704D2A-5BA6-4DE0-B7AB-C6FCE73D7A04}"/>
              </a:ext>
            </a:extLst>
          </p:cNvPr>
          <p:cNvSpPr>
            <a:spLocks noGrp="1"/>
          </p:cNvSpPr>
          <p:nvPr/>
        </p:nvSpPr>
        <p:spPr>
          <a:xfrm>
            <a:off x="8001000" y="1238250"/>
            <a:ext cx="6191250" cy="6096000"/>
          </a:xfrm>
          <a:prstGeom prst="roundRect">
            <a:avLst>
              <a:gd name="adj" fmla="val 4688"/>
            </a:avLst>
          </a:prstGeom>
          <a:solidFill>
            <a:srgbClr val="FFFAF1"/>
          </a:solidFill>
          <a:ln w="9525">
            <a:solidFill>
              <a:srgbClr val="FFFFFF">
                <a:alpha val="20000"/>
              </a:srgbClr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058150" y="1247775"/>
            <a:ext cx="6076950" cy="6076950"/>
          </a:xfrm>
          <a:prstGeom prst="roundRect">
            <a:avLst>
              <a:gd name="adj" fmla="val 4545"/>
            </a:avLst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ACC4364A-8582-4E4D-B0BD-1A23692BB542}"/>
              </a:ext>
            </a:extLst>
          </p:cNvPr>
          <p:cNvSpPr>
            <a:spLocks noGrp="1"/>
          </p:cNvSpPr>
          <p:nvPr/>
        </p:nvSpPr>
        <p:spPr>
          <a:xfrm>
            <a:off x="876300" y="80200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AI × TOKYO / WORKFLOW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26F1CD4-A473-41FE-977E-40C046050C42}"/>
              </a:ext>
            </a:extLst>
          </p:cNvPr>
          <p:cNvSpPr>
            <a:spLocks noGrp="1"/>
          </p:cNvSpPr>
          <p:nvPr/>
        </p:nvSpPr>
        <p:spPr>
          <a:xfrm>
            <a:off x="12954000" y="80200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04 / 20</a:t>
            </a:r>
          </a:p>
        </p:txBody>
      </p:sp>
    </p:spTree>
    <p:extLst>
      <p:ext uri="{BB962C8B-B14F-4D97-AF65-F5344CB8AC3E}">
        <p14:creationId xmlns:p14="http://schemas.microsoft.com/office/powerpoint/2010/main" val="1705569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EB699484-110C-4D62-A41C-FB3857AD75A3}"/>
              </a:ext>
            </a:extLst>
          </p:cNvPr>
          <p:cNvSpPr>
            <a:spLocks noGrp="1"/>
          </p:cNvSpPr>
          <p:nvPr/>
        </p:nvSpPr>
        <p:spPr>
          <a:xfrm>
            <a:off x="876300" y="2228850"/>
            <a:ext cx="400050" cy="28575"/>
          </a:xfrm>
          <a:prstGeom prst="rect">
            <a:avLst/>
          </a:prstGeom>
          <a:solidFill>
            <a:srgbClr val="5AC8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kicker-04 / MIDDLE STAGE">
            <a:extLst>
              <a:ext uri="{FF2B5EF4-FFF2-40B4-BE49-F238E27FC236}">
                <a16:creationId xmlns:a16="http://schemas.microsoft.com/office/drawing/2014/main" id="{C757F852-DD11-40C0-A0A6-6929E861855D}"/>
              </a:ext>
            </a:extLst>
          </p:cNvPr>
          <p:cNvSpPr>
            <a:spLocks noGrp="1"/>
          </p:cNvSpPr>
          <p:nvPr/>
        </p:nvSpPr>
        <p:spPr>
          <a:xfrm>
            <a:off x="1428750" y="2143125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35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rPr>
              <a:t>04 / MIDDLE STAGE</a:t>
            </a:r>
          </a:p>
        </p:txBody>
      </p:sp>
      <p:sp>
        <p:nvSpPr>
          <p:cNvPr id="3" name="slide-05-title">
            <a:extLst>
              <a:ext uri="{FF2B5EF4-FFF2-40B4-BE49-F238E27FC236}">
                <a16:creationId xmlns:a16="http://schemas.microsoft.com/office/drawing/2014/main" id="{3983FCC6-B678-4B8A-A421-7D3E02000C13}"/>
              </a:ext>
            </a:extLst>
          </p:cNvPr>
          <p:cNvSpPr>
            <a:spLocks noGrp="1"/>
          </p:cNvSpPr>
          <p:nvPr/>
        </p:nvSpPr>
        <p:spPr>
          <a:xfrm>
            <a:off x="876300" y="2724150"/>
            <a:ext cx="5334000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6000"/>
              </a:lnSpc>
              <a:buNone/>
              <a:defRPr sz="435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435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中期真正的難題，</a:t>
            </a:r>
          </a:p>
          <a:p>
            <a:pPr algn="l">
              <a:lnSpc>
                <a:spcPct val="96000"/>
              </a:lnSpc>
              <a:buNone/>
              <a:defRPr sz="435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435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是</a:t>
            </a:r>
            <a:r>
              <a:rPr sz="4350" b="1">
                <a:solidFill>
                  <a:srgbClr val="5AC8D8"/>
                </a:solidFill>
                <a:latin typeface="PingFang TC"/>
                <a:ea typeface="PingFang TC"/>
                <a:cs typeface="PingFang TC"/>
              </a:rPr>
              <a:t>四條線交錯</a:t>
            </a:r>
            <a:r>
              <a:rPr sz="435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A717CCE-6611-43D7-BBFF-3A6526F75400}"/>
              </a:ext>
            </a:extLst>
          </p:cNvPr>
          <p:cNvSpPr>
            <a:spLocks noGrp="1"/>
          </p:cNvSpPr>
          <p:nvPr/>
        </p:nvSpPr>
        <p:spPr>
          <a:xfrm>
            <a:off x="876300" y="4476750"/>
            <a:ext cx="2476500" cy="647700"/>
          </a:xfrm>
          <a:prstGeom prst="rect">
            <a:avLst/>
          </a:prstGeom>
          <a:solidFill>
            <a:srgbClr val="FFFFFF">
              <a:alpha val="7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9555CD9-9474-408A-B690-0415119A54F6}"/>
              </a:ext>
            </a:extLst>
          </p:cNvPr>
          <p:cNvSpPr>
            <a:spLocks noGrp="1"/>
          </p:cNvSpPr>
          <p:nvPr/>
        </p:nvSpPr>
        <p:spPr>
          <a:xfrm>
            <a:off x="876300" y="4476750"/>
            <a:ext cx="57150" cy="647700"/>
          </a:xfrm>
          <a:prstGeom prst="rect">
            <a:avLst/>
          </a:prstGeom>
          <a:solidFill>
            <a:srgbClr val="D84B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C05908E-B8DE-40E9-96C1-6621893763C7}"/>
              </a:ext>
            </a:extLst>
          </p:cNvPr>
          <p:cNvSpPr>
            <a:spLocks noGrp="1"/>
          </p:cNvSpPr>
          <p:nvPr/>
        </p:nvSpPr>
        <p:spPr>
          <a:xfrm>
            <a:off x="1104900" y="4648200"/>
            <a:ext cx="209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2400" b="1" dirty="0" err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時間點</a:t>
            </a:r>
            <a:endParaRPr sz="2400" b="1" dirty="0">
              <a:solidFill>
                <a:srgbClr val="F5EFE3"/>
              </a:solidFill>
              <a:latin typeface="PingFang TC"/>
              <a:ea typeface="PingFang TC"/>
              <a:cs typeface="PingFang TC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A076B8C-2F10-467E-A265-0583BBC9F9CE}"/>
              </a:ext>
            </a:extLst>
          </p:cNvPr>
          <p:cNvSpPr>
            <a:spLocks noGrp="1"/>
          </p:cNvSpPr>
          <p:nvPr/>
        </p:nvSpPr>
        <p:spPr>
          <a:xfrm>
            <a:off x="3524250" y="4476750"/>
            <a:ext cx="2476500" cy="647700"/>
          </a:xfrm>
          <a:prstGeom prst="rect">
            <a:avLst/>
          </a:prstGeom>
          <a:solidFill>
            <a:srgbClr val="FFFFFF">
              <a:alpha val="7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0CECE07-172E-4E3C-A7C6-FB45F2C497A0}"/>
              </a:ext>
            </a:extLst>
          </p:cNvPr>
          <p:cNvSpPr>
            <a:spLocks noGrp="1"/>
          </p:cNvSpPr>
          <p:nvPr/>
        </p:nvSpPr>
        <p:spPr>
          <a:xfrm>
            <a:off x="3524250" y="4476750"/>
            <a:ext cx="57150" cy="647700"/>
          </a:xfrm>
          <a:prstGeom prst="rect">
            <a:avLst/>
          </a:prstGeom>
          <a:solidFill>
            <a:srgbClr val="D84B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15AEC62-4B72-47FA-9F79-6353301DC3AB}"/>
              </a:ext>
            </a:extLst>
          </p:cNvPr>
          <p:cNvSpPr>
            <a:spLocks noGrp="1"/>
          </p:cNvSpPr>
          <p:nvPr/>
        </p:nvSpPr>
        <p:spPr>
          <a:xfrm>
            <a:off x="3752850" y="4648200"/>
            <a:ext cx="209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240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特殊事件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4BFA045-77AD-4AA5-B86C-C0ACA893F268}"/>
              </a:ext>
            </a:extLst>
          </p:cNvPr>
          <p:cNvSpPr>
            <a:spLocks noGrp="1"/>
          </p:cNvSpPr>
          <p:nvPr/>
        </p:nvSpPr>
        <p:spPr>
          <a:xfrm>
            <a:off x="876300" y="5219700"/>
            <a:ext cx="2476500" cy="647700"/>
          </a:xfrm>
          <a:prstGeom prst="rect">
            <a:avLst/>
          </a:prstGeom>
          <a:solidFill>
            <a:srgbClr val="FFFFFF">
              <a:alpha val="7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685D030-5972-4EF8-922E-83B122E54400}"/>
              </a:ext>
            </a:extLst>
          </p:cNvPr>
          <p:cNvSpPr>
            <a:spLocks noGrp="1"/>
          </p:cNvSpPr>
          <p:nvPr/>
        </p:nvSpPr>
        <p:spPr>
          <a:xfrm>
            <a:off x="876300" y="5219700"/>
            <a:ext cx="57150" cy="647700"/>
          </a:xfrm>
          <a:prstGeom prst="rect">
            <a:avLst/>
          </a:prstGeom>
          <a:solidFill>
            <a:srgbClr val="D84B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9FFA671-2B13-4575-AAF1-459D1309C6DD}"/>
              </a:ext>
            </a:extLst>
          </p:cNvPr>
          <p:cNvSpPr>
            <a:spLocks noGrp="1"/>
          </p:cNvSpPr>
          <p:nvPr/>
        </p:nvSpPr>
        <p:spPr>
          <a:xfrm>
            <a:off x="1104900" y="5418860"/>
            <a:ext cx="209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defRPr sz="180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2400" b="1" dirty="0" err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價錢</a:t>
            </a:r>
            <a:endParaRPr sz="2400" b="1" dirty="0">
              <a:solidFill>
                <a:srgbClr val="F5EFE3"/>
              </a:solidFill>
              <a:latin typeface="PingFang TC"/>
              <a:ea typeface="PingFang TC"/>
              <a:cs typeface="PingFang TC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D6E01AE-E32B-4F78-B937-B49BD70E5CDD}"/>
              </a:ext>
            </a:extLst>
          </p:cNvPr>
          <p:cNvSpPr>
            <a:spLocks noGrp="1"/>
          </p:cNvSpPr>
          <p:nvPr/>
        </p:nvSpPr>
        <p:spPr>
          <a:xfrm>
            <a:off x="3524250" y="5219700"/>
            <a:ext cx="2476500" cy="647700"/>
          </a:xfrm>
          <a:prstGeom prst="rect">
            <a:avLst/>
          </a:prstGeom>
          <a:solidFill>
            <a:srgbClr val="FFFFFF">
              <a:alpha val="7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E07D6DA-167E-41DE-BD11-8D2CD9A41016}"/>
              </a:ext>
            </a:extLst>
          </p:cNvPr>
          <p:cNvSpPr>
            <a:spLocks noGrp="1"/>
          </p:cNvSpPr>
          <p:nvPr/>
        </p:nvSpPr>
        <p:spPr>
          <a:xfrm>
            <a:off x="3524250" y="5219700"/>
            <a:ext cx="57150" cy="647700"/>
          </a:xfrm>
          <a:prstGeom prst="rect">
            <a:avLst/>
          </a:prstGeom>
          <a:solidFill>
            <a:srgbClr val="D84B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9882093-6DAA-4142-8900-FF2660100569}"/>
              </a:ext>
            </a:extLst>
          </p:cNvPr>
          <p:cNvSpPr>
            <a:spLocks noGrp="1"/>
          </p:cNvSpPr>
          <p:nvPr/>
        </p:nvSpPr>
        <p:spPr>
          <a:xfrm>
            <a:off x="3752850" y="5391150"/>
            <a:ext cx="209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240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整體規劃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B9982E2-80E5-4622-A753-99787F6A6A81}"/>
              </a:ext>
            </a:extLst>
          </p:cNvPr>
          <p:cNvSpPr>
            <a:spLocks noGrp="1"/>
          </p:cNvSpPr>
          <p:nvPr/>
        </p:nvSpPr>
        <p:spPr>
          <a:xfrm>
            <a:off x="876300" y="6286500"/>
            <a:ext cx="5334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5000"/>
              </a:lnSpc>
              <a:buNone/>
              <a:defRPr sz="2025" b="0">
                <a:solidFill>
                  <a:srgbClr val="C4D1D4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 dirty="0" err="1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資料越多，越需要用視覺化</a:t>
            </a:r>
            <a:endParaRPr sz="2400" b="0" dirty="0">
              <a:solidFill>
                <a:srgbClr val="C4D1D4"/>
              </a:solidFill>
              <a:latin typeface="PingFang TC"/>
              <a:ea typeface="PingFang TC"/>
              <a:cs typeface="PingFang TC"/>
            </a:endParaRPr>
          </a:p>
          <a:p>
            <a:pPr algn="l">
              <a:lnSpc>
                <a:spcPct val="115000"/>
              </a:lnSpc>
              <a:buNone/>
              <a:defRPr sz="2025" b="0">
                <a:solidFill>
                  <a:srgbClr val="C4D1D4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 dirty="0" err="1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不斷換角度看</a:t>
            </a:r>
            <a:r>
              <a:rPr sz="2400" b="0" dirty="0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17" name="圓角矩形 16">
            <a:extLst>
              <a:ext uri="{FF2B5EF4-FFF2-40B4-BE49-F238E27FC236}">
                <a16:creationId xmlns:a16="http://schemas.microsoft.com/office/drawing/2014/main" id="{7A857414-E933-483B-AAC6-B90BD7429D9E}"/>
              </a:ext>
            </a:extLst>
          </p:cNvPr>
          <p:cNvSpPr>
            <a:spLocks noGrp="1"/>
          </p:cNvSpPr>
          <p:nvPr/>
        </p:nvSpPr>
        <p:spPr>
          <a:xfrm>
            <a:off x="6667500" y="685800"/>
            <a:ext cx="7772400" cy="4057650"/>
          </a:xfrm>
          <a:prstGeom prst="roundRect">
            <a:avLst>
              <a:gd name="adj" fmla="val 6573"/>
            </a:avLst>
          </a:prstGeom>
          <a:solidFill>
            <a:srgbClr val="FFFAF1"/>
          </a:solidFill>
          <a:ln w="9525">
            <a:solidFill>
              <a:srgbClr val="B8C1C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40" name="圖片 39"/>
          <p:cNvPicPr>
            <a:picLocks noChangeAspect="1"/>
          </p:cNvPicPr>
          <p:nvPr/>
        </p:nvPicPr>
        <p:blipFill>
          <a:blip r:embed="rId3"/>
          <a:srcRect t="23956" b="23956"/>
          <a:stretch>
            <a:fillRect/>
          </a:stretch>
        </p:blipFill>
        <p:spPr>
          <a:xfrm>
            <a:off x="6677025" y="695325"/>
            <a:ext cx="7753350" cy="4038600"/>
          </a:xfrm>
          <a:prstGeom prst="roundRect">
            <a:avLst>
              <a:gd name="adj" fmla="val 6368"/>
            </a:avLst>
          </a:prstGeom>
        </p:spPr>
      </p:pic>
      <p:sp>
        <p:nvSpPr>
          <p:cNvPr id="19" name="圓角矩形 18">
            <a:extLst>
              <a:ext uri="{FF2B5EF4-FFF2-40B4-BE49-F238E27FC236}">
                <a16:creationId xmlns:a16="http://schemas.microsoft.com/office/drawing/2014/main" id="{9FBE3F6A-382D-4533-B071-1B8C4A03FD30}"/>
              </a:ext>
            </a:extLst>
          </p:cNvPr>
          <p:cNvSpPr>
            <a:spLocks noGrp="1"/>
          </p:cNvSpPr>
          <p:nvPr/>
        </p:nvSpPr>
        <p:spPr>
          <a:xfrm>
            <a:off x="6667500" y="4914900"/>
            <a:ext cx="7772400" cy="2952750"/>
          </a:xfrm>
          <a:prstGeom prst="roundRect">
            <a:avLst>
              <a:gd name="adj" fmla="val 9032"/>
            </a:avLst>
          </a:prstGeom>
          <a:solidFill>
            <a:srgbClr val="FFFAF1"/>
          </a:solidFill>
          <a:ln w="9525">
            <a:solidFill>
              <a:srgbClr val="B8C1C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42" name="圖片 4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677025" y="5028381"/>
            <a:ext cx="7753350" cy="2725787"/>
          </a:xfrm>
          <a:prstGeom prst="roundRect">
            <a:avLst>
              <a:gd name="adj" fmla="val 8766"/>
            </a:avLst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68769DF4-3B6F-412C-80FF-EC70A0A1DCD8}"/>
              </a:ext>
            </a:extLst>
          </p:cNvPr>
          <p:cNvSpPr>
            <a:spLocks noGrp="1"/>
          </p:cNvSpPr>
          <p:nvPr/>
        </p:nvSpPr>
        <p:spPr>
          <a:xfrm>
            <a:off x="876300" y="80200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AI × TOKYO / WORKFLOW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35E76F5-7B2D-4734-A262-C6AFD58C9612}"/>
              </a:ext>
            </a:extLst>
          </p:cNvPr>
          <p:cNvSpPr>
            <a:spLocks noGrp="1"/>
          </p:cNvSpPr>
          <p:nvPr/>
        </p:nvSpPr>
        <p:spPr>
          <a:xfrm>
            <a:off x="12954000" y="80200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05 / 20</a:t>
            </a:r>
          </a:p>
        </p:txBody>
      </p:sp>
    </p:spTree>
    <p:extLst>
      <p:ext uri="{BB962C8B-B14F-4D97-AF65-F5344CB8AC3E}">
        <p14:creationId xmlns:p14="http://schemas.microsoft.com/office/powerpoint/2010/main" val="1266900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17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圓角矩形 16">
            <a:extLst>
              <a:ext uri="{FF2B5EF4-FFF2-40B4-BE49-F238E27FC236}">
                <a16:creationId xmlns:a16="http://schemas.microsoft.com/office/drawing/2014/main" id="{5AC04340-7734-459B-8F42-6CF7A70F2EAB}"/>
              </a:ext>
            </a:extLst>
          </p:cNvPr>
          <p:cNvSpPr>
            <a:spLocks noGrp="1"/>
          </p:cNvSpPr>
          <p:nvPr/>
        </p:nvSpPr>
        <p:spPr>
          <a:xfrm>
            <a:off x="666750" y="685800"/>
            <a:ext cx="6858000" cy="7200900"/>
          </a:xfrm>
          <a:prstGeom prst="roundRect">
            <a:avLst>
              <a:gd name="adj" fmla="val 4167"/>
            </a:avLst>
          </a:prstGeom>
          <a:solidFill>
            <a:srgbClr val="FFFAF1"/>
          </a:solidFill>
          <a:ln w="9525">
            <a:solidFill>
              <a:srgbClr val="B8C1C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3"/>
          <a:srcRect l="2387" r="2387"/>
          <a:stretch>
            <a:fillRect/>
          </a:stretch>
        </p:blipFill>
        <p:spPr>
          <a:xfrm>
            <a:off x="676275" y="695325"/>
            <a:ext cx="6838950" cy="7181850"/>
          </a:xfrm>
          <a:prstGeom prst="roundRect">
            <a:avLst>
              <a:gd name="adj" fmla="val 4039"/>
            </a:avLst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3D768BB-8C41-4DDA-B936-AED840AC8ECF}"/>
              </a:ext>
            </a:extLst>
          </p:cNvPr>
          <p:cNvSpPr>
            <a:spLocks noGrp="1"/>
          </p:cNvSpPr>
          <p:nvPr/>
        </p:nvSpPr>
        <p:spPr>
          <a:xfrm>
            <a:off x="8286750" y="1562100"/>
            <a:ext cx="400050" cy="28575"/>
          </a:xfrm>
          <a:prstGeom prst="rect">
            <a:avLst/>
          </a:prstGeom>
          <a:solidFill>
            <a:srgbClr val="F2B36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kicker-05 / LATE STAGE">
            <a:extLst>
              <a:ext uri="{FF2B5EF4-FFF2-40B4-BE49-F238E27FC236}">
                <a16:creationId xmlns:a16="http://schemas.microsoft.com/office/drawing/2014/main" id="{5D3121DF-5CF1-4C53-9DE0-5160DE4BDFAD}"/>
              </a:ext>
            </a:extLst>
          </p:cNvPr>
          <p:cNvSpPr>
            <a:spLocks noGrp="1"/>
          </p:cNvSpPr>
          <p:nvPr/>
        </p:nvSpPr>
        <p:spPr>
          <a:xfrm>
            <a:off x="8839200" y="1476375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F2B36D"/>
                </a:solidFill>
                <a:latin typeface="SFMono-Regular"/>
                <a:ea typeface="SFMono-Regular"/>
                <a:cs typeface="SFMono-Regular"/>
              </a:defRPr>
            </a:pPr>
            <a:r>
              <a:rPr sz="1350" b="1">
                <a:solidFill>
                  <a:srgbClr val="F2B36D"/>
                </a:solidFill>
                <a:latin typeface="SFMono-Regular"/>
                <a:ea typeface="SFMono-Regular"/>
                <a:cs typeface="SFMono-Regular"/>
              </a:rPr>
              <a:t>05 / LATE STAGE</a:t>
            </a:r>
          </a:p>
        </p:txBody>
      </p:sp>
      <p:sp>
        <p:nvSpPr>
          <p:cNvPr id="5" name="slide-06-title">
            <a:extLst>
              <a:ext uri="{FF2B5EF4-FFF2-40B4-BE49-F238E27FC236}">
                <a16:creationId xmlns:a16="http://schemas.microsoft.com/office/drawing/2014/main" id="{1079D8BD-4FAE-42C4-B069-B28341D038B0}"/>
              </a:ext>
            </a:extLst>
          </p:cNvPr>
          <p:cNvSpPr>
            <a:spLocks noGrp="1"/>
          </p:cNvSpPr>
          <p:nvPr/>
        </p:nvSpPr>
        <p:spPr>
          <a:xfrm>
            <a:off x="8286750" y="2047875"/>
            <a:ext cx="6000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7000"/>
              </a:lnSpc>
              <a:buNone/>
              <a:defRPr sz="4125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4125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後期不是再找更多，</a:t>
            </a:r>
          </a:p>
          <a:p>
            <a:pPr algn="l">
              <a:lnSpc>
                <a:spcPct val="97000"/>
              </a:lnSpc>
              <a:buNone/>
              <a:defRPr sz="4125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4125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而是</a:t>
            </a:r>
            <a:r>
              <a:rPr sz="4125" b="1">
                <a:solidFill>
                  <a:srgbClr val="D8AD55"/>
                </a:solidFill>
                <a:latin typeface="PingFang TC"/>
                <a:ea typeface="PingFang TC"/>
                <a:cs typeface="PingFang TC"/>
              </a:rPr>
              <a:t>取捨與優化</a:t>
            </a:r>
            <a:r>
              <a:rPr sz="4125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63F883D-E033-4199-887D-EB1A9A45D669}"/>
              </a:ext>
            </a:extLst>
          </p:cNvPr>
          <p:cNvSpPr>
            <a:spLocks noGrp="1"/>
          </p:cNvSpPr>
          <p:nvPr/>
        </p:nvSpPr>
        <p:spPr>
          <a:xfrm>
            <a:off x="8286750" y="3667125"/>
            <a:ext cx="838200" cy="66675"/>
          </a:xfrm>
          <a:prstGeom prst="rect">
            <a:avLst/>
          </a:prstGeom>
          <a:solidFill>
            <a:srgbClr val="D8AD5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63F5C189-3AC3-4FF2-A10C-00B9711DC0EB}"/>
              </a:ext>
            </a:extLst>
          </p:cNvPr>
          <p:cNvSpPr>
            <a:spLocks noGrp="1"/>
          </p:cNvSpPr>
          <p:nvPr/>
        </p:nvSpPr>
        <p:spPr>
          <a:xfrm>
            <a:off x="8286750" y="4114800"/>
            <a:ext cx="304800" cy="304800"/>
          </a:xfrm>
          <a:prstGeom prst="ellipse">
            <a:avLst/>
          </a:prstGeom>
          <a:noFill/>
          <a:ln w="9525">
            <a:solidFill>
              <a:srgbClr val="D8AD55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D8AD55"/>
                </a:solidFill>
                <a:latin typeface="SFMono-Regular"/>
                <a:ea typeface="SFMono-Regular"/>
                <a:cs typeface="SFMono-Regular"/>
              </a:defRPr>
            </a:pPr>
            <a:r>
              <a:rPr sz="1600" b="1">
                <a:solidFill>
                  <a:srgbClr val="D8AD55"/>
                </a:solidFill>
                <a:latin typeface="SFMono-Regular"/>
                <a:ea typeface="SFMono-Regular"/>
                <a:cs typeface="SFMono-Regular"/>
              </a:rPr>
              <a:t>1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B290978-5389-4858-8CAE-CEF294F11D28}"/>
              </a:ext>
            </a:extLst>
          </p:cNvPr>
          <p:cNvSpPr>
            <a:spLocks noGrp="1"/>
          </p:cNvSpPr>
          <p:nvPr/>
        </p:nvSpPr>
        <p:spPr>
          <a:xfrm>
            <a:off x="8782050" y="4095750"/>
            <a:ext cx="3049732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650" b="0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b="0" dirty="0" err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吃進已訂房資料，找撞期與空窗</a:t>
            </a:r>
            <a:endParaRPr b="0" dirty="0">
              <a:solidFill>
                <a:srgbClr val="F5EFE3"/>
              </a:solidFill>
              <a:latin typeface="PingFang TC"/>
              <a:ea typeface="PingFang TC"/>
              <a:cs typeface="PingFang TC"/>
            </a:endParaRP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04956E26-5A68-4FE5-9024-E23D67EEFF1B}"/>
              </a:ext>
            </a:extLst>
          </p:cNvPr>
          <p:cNvSpPr>
            <a:spLocks noGrp="1"/>
          </p:cNvSpPr>
          <p:nvPr/>
        </p:nvSpPr>
        <p:spPr>
          <a:xfrm>
            <a:off x="8286750" y="4610100"/>
            <a:ext cx="304800" cy="304800"/>
          </a:xfrm>
          <a:prstGeom prst="ellipse">
            <a:avLst/>
          </a:prstGeom>
          <a:noFill/>
          <a:ln w="9525">
            <a:solidFill>
              <a:srgbClr val="D8AD55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D8AD55"/>
                </a:solidFill>
                <a:latin typeface="SFMono-Regular"/>
                <a:ea typeface="SFMono-Regular"/>
                <a:cs typeface="SFMono-Regular"/>
              </a:defRPr>
            </a:pPr>
            <a:r>
              <a:rPr sz="1600" b="1">
                <a:solidFill>
                  <a:srgbClr val="D8AD55"/>
                </a:solidFill>
                <a:latin typeface="SFMono-Regular"/>
                <a:ea typeface="SFMono-Regular"/>
                <a:cs typeface="SFMono-Regular"/>
              </a:rPr>
              <a:t>2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C863237-B809-4717-931B-32E5A75D95E7}"/>
              </a:ext>
            </a:extLst>
          </p:cNvPr>
          <p:cNvSpPr>
            <a:spLocks noGrp="1"/>
          </p:cNvSpPr>
          <p:nvPr/>
        </p:nvSpPr>
        <p:spPr>
          <a:xfrm>
            <a:off x="8782050" y="4591050"/>
            <a:ext cx="3049732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650" b="0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b="0" dirty="0" err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用地圖細化順序，減少折返</a:t>
            </a:r>
            <a:endParaRPr b="0" dirty="0">
              <a:solidFill>
                <a:srgbClr val="F5EFE3"/>
              </a:solidFill>
              <a:latin typeface="PingFang TC"/>
              <a:ea typeface="PingFang TC"/>
              <a:cs typeface="PingFang TC"/>
            </a:endParaRPr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D80A43BA-08D2-4041-B38A-765884D216A5}"/>
              </a:ext>
            </a:extLst>
          </p:cNvPr>
          <p:cNvSpPr>
            <a:spLocks noGrp="1"/>
          </p:cNvSpPr>
          <p:nvPr/>
        </p:nvSpPr>
        <p:spPr>
          <a:xfrm>
            <a:off x="8286750" y="5105400"/>
            <a:ext cx="304800" cy="304800"/>
          </a:xfrm>
          <a:prstGeom prst="ellipse">
            <a:avLst/>
          </a:prstGeom>
          <a:noFill/>
          <a:ln w="9525">
            <a:solidFill>
              <a:srgbClr val="D8AD55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D8AD55"/>
                </a:solidFill>
                <a:latin typeface="SFMono-Regular"/>
                <a:ea typeface="SFMono-Regular"/>
                <a:cs typeface="SFMono-Regular"/>
              </a:defRPr>
            </a:pPr>
            <a:r>
              <a:rPr sz="1600" b="1">
                <a:solidFill>
                  <a:srgbClr val="D8AD55"/>
                </a:solidFill>
                <a:latin typeface="SFMono-Regular"/>
                <a:ea typeface="SFMono-Regular"/>
                <a:cs typeface="SFMono-Regular"/>
              </a:rPr>
              <a:t>3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240235F-F442-4A0A-B12A-C75580F9F282}"/>
              </a:ext>
            </a:extLst>
          </p:cNvPr>
          <p:cNvSpPr>
            <a:spLocks noGrp="1"/>
          </p:cNvSpPr>
          <p:nvPr/>
        </p:nvSpPr>
        <p:spPr>
          <a:xfrm>
            <a:off x="8782050" y="5086350"/>
            <a:ext cx="3049732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650" b="0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b="0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保留選擇，也明確說出取消理由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74D79CC-7CDD-446B-80AC-A3CFE3DF5D59}"/>
              </a:ext>
            </a:extLst>
          </p:cNvPr>
          <p:cNvSpPr>
            <a:spLocks noGrp="1"/>
          </p:cNvSpPr>
          <p:nvPr/>
        </p:nvSpPr>
        <p:spPr>
          <a:xfrm>
            <a:off x="8286750" y="6238875"/>
            <a:ext cx="142875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778" lnSpcReduction="10000"/>
          </a:bodyPr>
          <a:lstStyle/>
          <a:p>
            <a:pPr algn="l">
              <a:defRPr sz="7200" b="1">
                <a:solidFill>
                  <a:srgbClr val="D8AD55"/>
                </a:solidFill>
                <a:latin typeface="PingFang TC"/>
                <a:ea typeface="PingFang TC"/>
                <a:cs typeface="PingFang TC"/>
              </a:defRPr>
            </a:pPr>
            <a:r>
              <a:rPr sz="7200" b="1">
                <a:solidFill>
                  <a:srgbClr val="D8AD55"/>
                </a:solidFill>
                <a:latin typeface="PingFang TC"/>
                <a:ea typeface="PingFang TC"/>
                <a:cs typeface="PingFang TC"/>
              </a:rPr>
              <a:t>11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6E8EFFE-6EF5-429A-830D-7CA021F9631C}"/>
              </a:ext>
            </a:extLst>
          </p:cNvPr>
          <p:cNvSpPr>
            <a:spLocks noGrp="1"/>
          </p:cNvSpPr>
          <p:nvPr/>
        </p:nvSpPr>
        <p:spPr>
          <a:xfrm>
            <a:off x="9667875" y="6400800"/>
            <a:ext cx="4000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2025" b="0">
                <a:solidFill>
                  <a:srgbClr val="C4D1D4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筆訂房</a:t>
            </a:r>
          </a:p>
          <a:p>
            <a:pPr algn="l">
              <a:lnSpc>
                <a:spcPct val="110000"/>
              </a:lnSpc>
              <a:buNone/>
              <a:defRPr sz="2025" b="0">
                <a:solidFill>
                  <a:srgbClr val="C4D1D4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收斂成保留 4、取消 7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436E387-60E4-48FD-A89D-C317BC39479C}"/>
              </a:ext>
            </a:extLst>
          </p:cNvPr>
          <p:cNvSpPr>
            <a:spLocks noGrp="1"/>
          </p:cNvSpPr>
          <p:nvPr/>
        </p:nvSpPr>
        <p:spPr>
          <a:xfrm>
            <a:off x="876300" y="80200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AI × TOKYO / WORKFLOW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D456696-8DC4-4939-9126-6E2750611B81}"/>
              </a:ext>
            </a:extLst>
          </p:cNvPr>
          <p:cNvSpPr>
            <a:spLocks noGrp="1"/>
          </p:cNvSpPr>
          <p:nvPr/>
        </p:nvSpPr>
        <p:spPr>
          <a:xfrm>
            <a:off x="12954000" y="80200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06 / 20</a:t>
            </a:r>
          </a:p>
        </p:txBody>
      </p:sp>
    </p:spTree>
    <p:extLst>
      <p:ext uri="{BB962C8B-B14F-4D97-AF65-F5344CB8AC3E}">
        <p14:creationId xmlns:p14="http://schemas.microsoft.com/office/powerpoint/2010/main" val="1561940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圓角矩形 16">
            <a:extLst>
              <a:ext uri="{FF2B5EF4-FFF2-40B4-BE49-F238E27FC236}">
                <a16:creationId xmlns:a16="http://schemas.microsoft.com/office/drawing/2014/main" id="{C4267113-5013-4306-B386-707BD7AC5BBF}"/>
              </a:ext>
            </a:extLst>
          </p:cNvPr>
          <p:cNvSpPr>
            <a:spLocks noGrp="1"/>
          </p:cNvSpPr>
          <p:nvPr/>
        </p:nvSpPr>
        <p:spPr>
          <a:xfrm>
            <a:off x="723900" y="685800"/>
            <a:ext cx="6858000" cy="7200900"/>
          </a:xfrm>
          <a:prstGeom prst="roundRect">
            <a:avLst>
              <a:gd name="adj" fmla="val 4167"/>
            </a:avLst>
          </a:prstGeom>
          <a:solidFill>
            <a:srgbClr val="FFFAF1"/>
          </a:solidFill>
          <a:ln w="9525">
            <a:solidFill>
              <a:srgbClr val="B8C1C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3"/>
          <a:srcRect l="2387" r="2387"/>
          <a:stretch>
            <a:fillRect/>
          </a:stretch>
        </p:blipFill>
        <p:spPr>
          <a:xfrm>
            <a:off x="733425" y="695325"/>
            <a:ext cx="6838950" cy="7181850"/>
          </a:xfrm>
          <a:prstGeom prst="roundRect">
            <a:avLst>
              <a:gd name="adj" fmla="val 4039"/>
            </a:avLst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17D8E6F-CCBF-421B-993E-5CF1E55340A8}"/>
              </a:ext>
            </a:extLst>
          </p:cNvPr>
          <p:cNvSpPr>
            <a:spLocks noGrp="1"/>
          </p:cNvSpPr>
          <p:nvPr/>
        </p:nvSpPr>
        <p:spPr>
          <a:xfrm>
            <a:off x="8334375" y="1466850"/>
            <a:ext cx="400050" cy="28575"/>
          </a:xfrm>
          <a:prstGeom prst="rect">
            <a:avLst/>
          </a:prstGeom>
          <a:solidFill>
            <a:srgbClr val="5AC8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kicker-06 / THE MINDSET">
            <a:extLst>
              <a:ext uri="{FF2B5EF4-FFF2-40B4-BE49-F238E27FC236}">
                <a16:creationId xmlns:a16="http://schemas.microsoft.com/office/drawing/2014/main" id="{1FC3C22A-33F9-4D49-8102-BF59D0685CCA}"/>
              </a:ext>
            </a:extLst>
          </p:cNvPr>
          <p:cNvSpPr>
            <a:spLocks noGrp="1"/>
          </p:cNvSpPr>
          <p:nvPr/>
        </p:nvSpPr>
        <p:spPr>
          <a:xfrm>
            <a:off x="8886825" y="1381125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35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rPr>
              <a:t>06 / THE MINDSET</a:t>
            </a:r>
          </a:p>
        </p:txBody>
      </p:sp>
      <p:sp>
        <p:nvSpPr>
          <p:cNvPr id="5" name="slide-07-title">
            <a:extLst>
              <a:ext uri="{FF2B5EF4-FFF2-40B4-BE49-F238E27FC236}">
                <a16:creationId xmlns:a16="http://schemas.microsoft.com/office/drawing/2014/main" id="{3512B78B-968B-4B42-930B-C8F2E432802B}"/>
              </a:ext>
            </a:extLst>
          </p:cNvPr>
          <p:cNvSpPr>
            <a:spLocks noGrp="1"/>
          </p:cNvSpPr>
          <p:nvPr/>
        </p:nvSpPr>
        <p:spPr>
          <a:xfrm>
            <a:off x="8334375" y="1952625"/>
            <a:ext cx="5810250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6000"/>
              </a:lnSpc>
              <a:buNone/>
              <a:defRPr sz="420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420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案例背後，</a:t>
            </a:r>
          </a:p>
          <a:p>
            <a:pPr algn="l">
              <a:lnSpc>
                <a:spcPct val="96000"/>
              </a:lnSpc>
              <a:buNone/>
              <a:defRPr sz="420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420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其實有</a:t>
            </a:r>
            <a:r>
              <a:rPr sz="4200" b="1">
                <a:solidFill>
                  <a:srgbClr val="5AC8D8"/>
                </a:solidFill>
                <a:latin typeface="PingFang TC"/>
                <a:ea typeface="PingFang TC"/>
                <a:cs typeface="PingFang TC"/>
              </a:rPr>
              <a:t>三層心法</a:t>
            </a:r>
            <a:r>
              <a:rPr sz="420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46CE72E-ACF0-4071-98FE-5FC601A5F724}"/>
              </a:ext>
            </a:extLst>
          </p:cNvPr>
          <p:cNvSpPr>
            <a:spLocks noGrp="1"/>
          </p:cNvSpPr>
          <p:nvPr/>
        </p:nvSpPr>
        <p:spPr>
          <a:xfrm>
            <a:off x="8334375" y="4019550"/>
            <a:ext cx="495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defRPr>
            </a:pPr>
            <a:r>
              <a:rPr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rPr>
              <a:t>01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812F88C-EFC3-4EC8-BC9A-A6403A896785}"/>
              </a:ext>
            </a:extLst>
          </p:cNvPr>
          <p:cNvSpPr>
            <a:spLocks noGrp="1"/>
          </p:cNvSpPr>
          <p:nvPr/>
        </p:nvSpPr>
        <p:spPr>
          <a:xfrm>
            <a:off x="9001125" y="3943350"/>
            <a:ext cx="4572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2800" b="1" dirty="0" err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方法論</a:t>
            </a:r>
            <a:endParaRPr sz="2800" b="1" dirty="0">
              <a:solidFill>
                <a:srgbClr val="F5EFE3"/>
              </a:solidFill>
              <a:latin typeface="PingFang TC"/>
              <a:ea typeface="PingFang TC"/>
              <a:cs typeface="PingFang TC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EA94302-CBF8-4798-A120-44ACB3182B12}"/>
              </a:ext>
            </a:extLst>
          </p:cNvPr>
          <p:cNvSpPr>
            <a:spLocks noGrp="1"/>
          </p:cNvSpPr>
          <p:nvPr/>
        </p:nvSpPr>
        <p:spPr>
          <a:xfrm>
            <a:off x="9001125" y="4362450"/>
            <a:ext cx="4762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B8C7CA"/>
                </a:solidFill>
                <a:latin typeface="PingFang TC"/>
                <a:ea typeface="PingFang TC"/>
                <a:cs typeface="PingFang TC"/>
              </a:defRPr>
            </a:pPr>
            <a:r>
              <a:rPr b="0" dirty="0" err="1">
                <a:solidFill>
                  <a:srgbClr val="B8C7CA"/>
                </a:solidFill>
                <a:latin typeface="PingFang TC"/>
                <a:ea typeface="PingFang TC"/>
                <a:cs typeface="PingFang TC"/>
              </a:rPr>
              <a:t>怎麼把一次任務做清楚</a:t>
            </a:r>
            <a:endParaRPr b="0" dirty="0">
              <a:solidFill>
                <a:srgbClr val="B8C7CA"/>
              </a:solidFill>
              <a:latin typeface="PingFang TC"/>
              <a:ea typeface="PingFang TC"/>
              <a:cs typeface="PingFang TC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B834F75-72DE-41C4-975B-DF4889B284D1}"/>
              </a:ext>
            </a:extLst>
          </p:cNvPr>
          <p:cNvSpPr>
            <a:spLocks noGrp="1"/>
          </p:cNvSpPr>
          <p:nvPr/>
        </p:nvSpPr>
        <p:spPr>
          <a:xfrm>
            <a:off x="8334375" y="5143500"/>
            <a:ext cx="495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defRPr>
            </a:pPr>
            <a:r>
              <a:rPr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rPr>
              <a:t>02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CE96EEB-2DB1-4A4D-ADFB-F9E30D5EBDDE}"/>
              </a:ext>
            </a:extLst>
          </p:cNvPr>
          <p:cNvSpPr>
            <a:spLocks noGrp="1"/>
          </p:cNvSpPr>
          <p:nvPr/>
        </p:nvSpPr>
        <p:spPr>
          <a:xfrm>
            <a:off x="9001125" y="5067300"/>
            <a:ext cx="4572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280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宏觀論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AD31F49-D718-4106-B685-9765FE5E6301}"/>
              </a:ext>
            </a:extLst>
          </p:cNvPr>
          <p:cNvSpPr>
            <a:spLocks noGrp="1"/>
          </p:cNvSpPr>
          <p:nvPr/>
        </p:nvSpPr>
        <p:spPr>
          <a:xfrm>
            <a:off x="9001125" y="5486400"/>
            <a:ext cx="4762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B8C7CA"/>
                </a:solidFill>
                <a:latin typeface="PingFang TC"/>
                <a:ea typeface="PingFang TC"/>
                <a:cs typeface="PingFang TC"/>
              </a:defRPr>
            </a:pPr>
            <a:r>
              <a:rPr b="0" dirty="0" err="1">
                <a:solidFill>
                  <a:srgbClr val="B8C7CA"/>
                </a:solidFill>
                <a:latin typeface="PingFang TC"/>
                <a:ea typeface="PingFang TC"/>
                <a:cs typeface="PingFang TC"/>
              </a:rPr>
              <a:t>怎麼讓成果被更多人重用</a:t>
            </a:r>
            <a:endParaRPr b="0" dirty="0">
              <a:solidFill>
                <a:srgbClr val="B8C7CA"/>
              </a:solidFill>
              <a:latin typeface="PingFang TC"/>
              <a:ea typeface="PingFang TC"/>
              <a:cs typeface="PingFang TC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91264FC-3B91-4F35-85B5-92EDB6182A81}"/>
              </a:ext>
            </a:extLst>
          </p:cNvPr>
          <p:cNvSpPr>
            <a:spLocks noGrp="1"/>
          </p:cNvSpPr>
          <p:nvPr/>
        </p:nvSpPr>
        <p:spPr>
          <a:xfrm>
            <a:off x="8334375" y="6267450"/>
            <a:ext cx="495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defRPr>
            </a:pPr>
            <a:r>
              <a:rPr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rPr>
              <a:t>03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AA50418-E342-43D3-AA7D-A6C1F602FE65}"/>
              </a:ext>
            </a:extLst>
          </p:cNvPr>
          <p:cNvSpPr>
            <a:spLocks noGrp="1"/>
          </p:cNvSpPr>
          <p:nvPr/>
        </p:nvSpPr>
        <p:spPr>
          <a:xfrm>
            <a:off x="9001125" y="6191250"/>
            <a:ext cx="4572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280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本地進化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DBEC331-EE9B-4D48-AD2D-6E17B4F9B067}"/>
              </a:ext>
            </a:extLst>
          </p:cNvPr>
          <p:cNvSpPr>
            <a:spLocks noGrp="1"/>
          </p:cNvSpPr>
          <p:nvPr/>
        </p:nvSpPr>
        <p:spPr>
          <a:xfrm>
            <a:off x="9001125" y="6610350"/>
            <a:ext cx="4572000" cy="61698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>
                <a:solidFill>
                  <a:srgbClr val="B8C7CA"/>
                </a:solidFill>
                <a:latin typeface="PingFang TC"/>
                <a:ea typeface="PingFang TC"/>
                <a:cs typeface="PingFang TC"/>
              </a:defRPr>
            </a:pPr>
            <a:r>
              <a:rPr b="0" dirty="0" err="1">
                <a:solidFill>
                  <a:srgbClr val="B8C7CA"/>
                </a:solidFill>
                <a:latin typeface="PingFang TC"/>
                <a:ea typeface="PingFang TC"/>
                <a:cs typeface="PingFang TC"/>
              </a:rPr>
              <a:t>怎麼保留版本與下一條路</a:t>
            </a:r>
            <a:endParaRPr sz="1600" b="0" dirty="0">
              <a:solidFill>
                <a:srgbClr val="B8C7CA"/>
              </a:solidFill>
              <a:latin typeface="PingFang TC"/>
              <a:ea typeface="PingFang TC"/>
              <a:cs typeface="PingFang TC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53B77D5-1271-41EF-A2A2-BD8F4A74672E}"/>
              </a:ext>
            </a:extLst>
          </p:cNvPr>
          <p:cNvSpPr>
            <a:spLocks noGrp="1"/>
          </p:cNvSpPr>
          <p:nvPr/>
        </p:nvSpPr>
        <p:spPr>
          <a:xfrm>
            <a:off x="876300" y="80200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AI × TOKYO / WORKFLOW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89EA53F-F3DF-4C20-B6A3-7B6CAB0643CC}"/>
              </a:ext>
            </a:extLst>
          </p:cNvPr>
          <p:cNvSpPr>
            <a:spLocks noGrp="1"/>
          </p:cNvSpPr>
          <p:nvPr/>
        </p:nvSpPr>
        <p:spPr>
          <a:xfrm>
            <a:off x="12954000" y="80200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07 / 20</a:t>
            </a:r>
          </a:p>
        </p:txBody>
      </p:sp>
    </p:spTree>
    <p:extLst>
      <p:ext uri="{BB962C8B-B14F-4D97-AF65-F5344CB8AC3E}">
        <p14:creationId xmlns:p14="http://schemas.microsoft.com/office/powerpoint/2010/main" val="1084172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4CB388DA-A6D2-4BF1-9BD8-40D61B888EC6}"/>
              </a:ext>
            </a:extLst>
          </p:cNvPr>
          <p:cNvSpPr>
            <a:spLocks noGrp="1"/>
          </p:cNvSpPr>
          <p:nvPr/>
        </p:nvSpPr>
        <p:spPr>
          <a:xfrm>
            <a:off x="838200" y="2133600"/>
            <a:ext cx="400050" cy="28575"/>
          </a:xfrm>
          <a:prstGeom prst="rect">
            <a:avLst/>
          </a:prstGeom>
          <a:solidFill>
            <a:srgbClr val="247A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kicker-07 / FOUR TOOLS">
            <a:extLst>
              <a:ext uri="{FF2B5EF4-FFF2-40B4-BE49-F238E27FC236}">
                <a16:creationId xmlns:a16="http://schemas.microsoft.com/office/drawing/2014/main" id="{61E32151-5C6A-48ED-99C4-B6BEC12F4F44}"/>
              </a:ext>
            </a:extLst>
          </p:cNvPr>
          <p:cNvSpPr>
            <a:spLocks noGrp="1"/>
          </p:cNvSpPr>
          <p:nvPr/>
        </p:nvSpPr>
        <p:spPr>
          <a:xfrm>
            <a:off x="1390650" y="2047875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247A86"/>
                </a:solidFill>
                <a:latin typeface="SFMono-Regular"/>
                <a:ea typeface="SFMono-Regular"/>
                <a:cs typeface="SFMono-Regular"/>
              </a:defRPr>
            </a:pPr>
            <a:r>
              <a:rPr sz="1350" b="1">
                <a:solidFill>
                  <a:srgbClr val="247A86"/>
                </a:solidFill>
                <a:latin typeface="SFMono-Regular"/>
                <a:ea typeface="SFMono-Regular"/>
                <a:cs typeface="SFMono-Regular"/>
              </a:rPr>
              <a:t>07 / FOUR TOOLS</a:t>
            </a:r>
          </a:p>
        </p:txBody>
      </p:sp>
      <p:sp>
        <p:nvSpPr>
          <p:cNvPr id="3" name="slide-08-title">
            <a:extLst>
              <a:ext uri="{FF2B5EF4-FFF2-40B4-BE49-F238E27FC236}">
                <a16:creationId xmlns:a16="http://schemas.microsoft.com/office/drawing/2014/main" id="{AC88DC4B-8BC9-4498-A39A-21D87DC12BF6}"/>
              </a:ext>
            </a:extLst>
          </p:cNvPr>
          <p:cNvSpPr>
            <a:spLocks noGrp="1"/>
          </p:cNvSpPr>
          <p:nvPr/>
        </p:nvSpPr>
        <p:spPr>
          <a:xfrm>
            <a:off x="838200" y="2609850"/>
            <a:ext cx="68580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6000"/>
              </a:lnSpc>
              <a:buNone/>
              <a:defRPr sz="4275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4275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四種工具，</a:t>
            </a:r>
          </a:p>
          <a:p>
            <a:pPr algn="l">
              <a:lnSpc>
                <a:spcPct val="96000"/>
              </a:lnSpc>
              <a:buNone/>
              <a:defRPr sz="4275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4275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把複雜工作變得</a:t>
            </a:r>
            <a:r>
              <a:rPr sz="4275" b="1">
                <a:solidFill>
                  <a:srgbClr val="D84B35"/>
                </a:solidFill>
                <a:latin typeface="PingFang TC"/>
                <a:ea typeface="PingFang TC"/>
                <a:cs typeface="PingFang TC"/>
              </a:rPr>
              <a:t>可處理</a:t>
            </a:r>
            <a:r>
              <a:rPr sz="4275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49E4609-1F54-4DBE-B82E-D502C368422C}"/>
              </a:ext>
            </a:extLst>
          </p:cNvPr>
          <p:cNvSpPr>
            <a:spLocks noGrp="1"/>
          </p:cNvSpPr>
          <p:nvPr/>
        </p:nvSpPr>
        <p:spPr>
          <a:xfrm>
            <a:off x="838200" y="4381500"/>
            <a:ext cx="3314700" cy="47625"/>
          </a:xfrm>
          <a:prstGeom prst="rect">
            <a:avLst/>
          </a:prstGeom>
          <a:solidFill>
            <a:srgbClr val="D84B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ECD2FC7-092A-4138-B45D-F56C00D69640}"/>
              </a:ext>
            </a:extLst>
          </p:cNvPr>
          <p:cNvSpPr>
            <a:spLocks noGrp="1"/>
          </p:cNvSpPr>
          <p:nvPr/>
        </p:nvSpPr>
        <p:spPr>
          <a:xfrm>
            <a:off x="838200" y="4591050"/>
            <a:ext cx="3238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625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2625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拆解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1F27A53-BAF1-4FE3-A7F6-9B7E8C6A8194}"/>
              </a:ext>
            </a:extLst>
          </p:cNvPr>
          <p:cNvSpPr>
            <a:spLocks noGrp="1"/>
          </p:cNvSpPr>
          <p:nvPr/>
        </p:nvSpPr>
        <p:spPr>
          <a:xfrm>
            <a:off x="838200" y="5124450"/>
            <a:ext cx="3238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53666E"/>
                </a:solidFill>
                <a:latin typeface="PingFang TC"/>
                <a:ea typeface="PingFang TC"/>
                <a:cs typeface="PingFang TC"/>
              </a:defRPr>
            </a:pPr>
            <a:r>
              <a:rPr sz="2400" b="1" dirty="0" err="1">
                <a:solidFill>
                  <a:srgbClr val="53666E"/>
                </a:solidFill>
                <a:latin typeface="PingFang TC"/>
                <a:ea typeface="PingFang TC"/>
                <a:cs typeface="PingFang TC"/>
              </a:rPr>
              <a:t>大拆小</a:t>
            </a:r>
            <a:endParaRPr sz="2400" b="1" dirty="0">
              <a:solidFill>
                <a:srgbClr val="53666E"/>
              </a:solidFill>
              <a:latin typeface="PingFang TC"/>
              <a:ea typeface="PingFang TC"/>
              <a:cs typeface="PingFang TC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3075FB2-0408-4B38-B15A-8B565323256D}"/>
              </a:ext>
            </a:extLst>
          </p:cNvPr>
          <p:cNvSpPr>
            <a:spLocks noGrp="1"/>
          </p:cNvSpPr>
          <p:nvPr/>
        </p:nvSpPr>
        <p:spPr>
          <a:xfrm>
            <a:off x="4457700" y="4381500"/>
            <a:ext cx="3314700" cy="47625"/>
          </a:xfrm>
          <a:prstGeom prst="rect">
            <a:avLst/>
          </a:prstGeom>
          <a:solidFill>
            <a:srgbClr val="D84B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7A485A2-1341-4873-8DBB-ADD6D4BDC0B4}"/>
              </a:ext>
            </a:extLst>
          </p:cNvPr>
          <p:cNvSpPr>
            <a:spLocks noGrp="1"/>
          </p:cNvSpPr>
          <p:nvPr/>
        </p:nvSpPr>
        <p:spPr>
          <a:xfrm>
            <a:off x="4457700" y="4591050"/>
            <a:ext cx="3238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625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2625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圖表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C076352-C1DB-4F9B-8BA9-425E4F9AD36D}"/>
              </a:ext>
            </a:extLst>
          </p:cNvPr>
          <p:cNvSpPr>
            <a:spLocks noGrp="1"/>
          </p:cNvSpPr>
          <p:nvPr/>
        </p:nvSpPr>
        <p:spPr>
          <a:xfrm>
            <a:off x="4457700" y="5124450"/>
            <a:ext cx="3238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53666E"/>
                </a:solidFill>
                <a:latin typeface="PingFang TC"/>
                <a:ea typeface="PingFang TC"/>
                <a:cs typeface="PingFang TC"/>
              </a:defRPr>
            </a:pPr>
            <a:r>
              <a:rPr sz="2400" b="1">
                <a:solidFill>
                  <a:srgbClr val="53666E"/>
                </a:solidFill>
                <a:latin typeface="PingFang TC"/>
                <a:ea typeface="PingFang TC"/>
                <a:cs typeface="PingFang TC"/>
              </a:rPr>
              <a:t>看見關係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1914CC-7890-4997-934D-62EAB3781294}"/>
              </a:ext>
            </a:extLst>
          </p:cNvPr>
          <p:cNvSpPr>
            <a:spLocks noGrp="1"/>
          </p:cNvSpPr>
          <p:nvPr/>
        </p:nvSpPr>
        <p:spPr>
          <a:xfrm>
            <a:off x="838200" y="5676900"/>
            <a:ext cx="3314700" cy="47625"/>
          </a:xfrm>
          <a:prstGeom prst="rect">
            <a:avLst/>
          </a:prstGeom>
          <a:solidFill>
            <a:srgbClr val="D84B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F5FF2A9-EFFF-49BE-A44A-6153D486E0B0}"/>
              </a:ext>
            </a:extLst>
          </p:cNvPr>
          <p:cNvSpPr>
            <a:spLocks noGrp="1"/>
          </p:cNvSpPr>
          <p:nvPr/>
        </p:nvSpPr>
        <p:spPr>
          <a:xfrm>
            <a:off x="838200" y="5886450"/>
            <a:ext cx="3238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625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2625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地圖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1300F96-41F9-497B-AA64-FE1E240E56F3}"/>
              </a:ext>
            </a:extLst>
          </p:cNvPr>
          <p:cNvSpPr>
            <a:spLocks noGrp="1"/>
          </p:cNvSpPr>
          <p:nvPr/>
        </p:nvSpPr>
        <p:spPr>
          <a:xfrm>
            <a:off x="838200" y="6419850"/>
            <a:ext cx="3238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53666E"/>
                </a:solidFill>
                <a:latin typeface="PingFang TC"/>
                <a:ea typeface="PingFang TC"/>
                <a:cs typeface="PingFang TC"/>
              </a:defRPr>
            </a:pPr>
            <a:r>
              <a:rPr sz="2400" b="1">
                <a:solidFill>
                  <a:srgbClr val="53666E"/>
                </a:solidFill>
                <a:latin typeface="PingFang TC"/>
                <a:ea typeface="PingFang TC"/>
                <a:cs typeface="PingFang TC"/>
              </a:rPr>
              <a:t>補上順序與距離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A220A04-AFD2-4DFD-A409-EB7DC064BD97}"/>
              </a:ext>
            </a:extLst>
          </p:cNvPr>
          <p:cNvSpPr>
            <a:spLocks noGrp="1"/>
          </p:cNvSpPr>
          <p:nvPr/>
        </p:nvSpPr>
        <p:spPr>
          <a:xfrm>
            <a:off x="4457700" y="5676900"/>
            <a:ext cx="3314700" cy="47625"/>
          </a:xfrm>
          <a:prstGeom prst="rect">
            <a:avLst/>
          </a:prstGeom>
          <a:solidFill>
            <a:srgbClr val="D84B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920018B-CBC0-41D2-8513-4B02D529D11A}"/>
              </a:ext>
            </a:extLst>
          </p:cNvPr>
          <p:cNvSpPr>
            <a:spLocks noGrp="1"/>
          </p:cNvSpPr>
          <p:nvPr/>
        </p:nvSpPr>
        <p:spPr>
          <a:xfrm>
            <a:off x="4457700" y="5886450"/>
            <a:ext cx="3238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625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2625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本地檔案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B62A630-C22E-460B-9030-7663F3C717D6}"/>
              </a:ext>
            </a:extLst>
          </p:cNvPr>
          <p:cNvSpPr>
            <a:spLocks noGrp="1"/>
          </p:cNvSpPr>
          <p:nvPr/>
        </p:nvSpPr>
        <p:spPr>
          <a:xfrm>
            <a:off x="4457700" y="6419850"/>
            <a:ext cx="3238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defRPr sz="1800" b="1">
                <a:solidFill>
                  <a:srgbClr val="53666E"/>
                </a:solidFill>
                <a:latin typeface="PingFang TC"/>
                <a:ea typeface="PingFang TC"/>
                <a:cs typeface="PingFang TC"/>
              </a:defRPr>
            </a:pPr>
            <a:r>
              <a:rPr sz="2400" b="1">
                <a:solidFill>
                  <a:srgbClr val="53666E"/>
                </a:solidFill>
                <a:latin typeface="PingFang TC"/>
                <a:ea typeface="PingFang TC"/>
                <a:cs typeface="PingFang TC"/>
              </a:rPr>
              <a:t>讓資訊累加</a:t>
            </a:r>
          </a:p>
        </p:txBody>
      </p:sp>
      <p:sp>
        <p:nvSpPr>
          <p:cNvPr id="16" name="圓角矩形 15">
            <a:extLst>
              <a:ext uri="{FF2B5EF4-FFF2-40B4-BE49-F238E27FC236}">
                <a16:creationId xmlns:a16="http://schemas.microsoft.com/office/drawing/2014/main" id="{BD85A069-645E-41F0-871B-F5CD33FF77CB}"/>
              </a:ext>
            </a:extLst>
          </p:cNvPr>
          <p:cNvSpPr>
            <a:spLocks noGrp="1"/>
          </p:cNvSpPr>
          <p:nvPr/>
        </p:nvSpPr>
        <p:spPr>
          <a:xfrm>
            <a:off x="8191500" y="685800"/>
            <a:ext cx="6286500" cy="6191250"/>
          </a:xfrm>
          <a:prstGeom prst="roundRect">
            <a:avLst>
              <a:gd name="adj" fmla="val 4615"/>
            </a:avLst>
          </a:prstGeom>
          <a:solidFill>
            <a:srgbClr val="FFFAF1"/>
          </a:solidFill>
          <a:ln w="9525">
            <a:solidFill>
              <a:srgbClr val="B8C1C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36" name="圖片 35"/>
          <p:cNvPicPr>
            <a:picLocks noChangeAspect="1"/>
          </p:cNvPicPr>
          <p:nvPr/>
        </p:nvPicPr>
        <p:blipFill>
          <a:blip r:embed="rId3"/>
          <a:srcRect t="760" b="760"/>
          <a:stretch>
            <a:fillRect/>
          </a:stretch>
        </p:blipFill>
        <p:spPr>
          <a:xfrm>
            <a:off x="8201025" y="695325"/>
            <a:ext cx="6267450" cy="6172200"/>
          </a:xfrm>
          <a:prstGeom prst="roundRect">
            <a:avLst>
              <a:gd name="adj" fmla="val 4475"/>
            </a:avLst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7C6A6595-A54E-433A-8537-1ACD60B3C7AD}"/>
              </a:ext>
            </a:extLst>
          </p:cNvPr>
          <p:cNvSpPr>
            <a:spLocks noGrp="1"/>
          </p:cNvSpPr>
          <p:nvPr/>
        </p:nvSpPr>
        <p:spPr>
          <a:xfrm>
            <a:off x="876300" y="80200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rPr>
              <a:t>AI × TOKYO / WORKFLOW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CE58E60-D383-4C4E-A40B-3067B1842362}"/>
              </a:ext>
            </a:extLst>
          </p:cNvPr>
          <p:cNvSpPr>
            <a:spLocks noGrp="1"/>
          </p:cNvSpPr>
          <p:nvPr/>
        </p:nvSpPr>
        <p:spPr>
          <a:xfrm>
            <a:off x="12954000" y="80200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rPr>
              <a:t>08 / 20</a:t>
            </a:r>
          </a:p>
        </p:txBody>
      </p:sp>
    </p:spTree>
    <p:extLst>
      <p:ext uri="{BB962C8B-B14F-4D97-AF65-F5344CB8AC3E}">
        <p14:creationId xmlns:p14="http://schemas.microsoft.com/office/powerpoint/2010/main" val="153742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圓角矩形 15">
            <a:extLst>
              <a:ext uri="{FF2B5EF4-FFF2-40B4-BE49-F238E27FC236}">
                <a16:creationId xmlns:a16="http://schemas.microsoft.com/office/drawing/2014/main" id="{C994D453-DA4D-4DF8-8008-C13421C48E8E}"/>
              </a:ext>
            </a:extLst>
          </p:cNvPr>
          <p:cNvSpPr>
            <a:spLocks noGrp="1"/>
          </p:cNvSpPr>
          <p:nvPr/>
        </p:nvSpPr>
        <p:spPr>
          <a:xfrm>
            <a:off x="723900" y="685800"/>
            <a:ext cx="6762750" cy="7200900"/>
          </a:xfrm>
          <a:prstGeom prst="roundRect">
            <a:avLst>
              <a:gd name="adj" fmla="val 4225"/>
            </a:avLst>
          </a:prstGeom>
          <a:solidFill>
            <a:srgbClr val="FFFAF1"/>
          </a:solidFill>
          <a:ln w="9525">
            <a:solidFill>
              <a:srgbClr val="B8C1C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3"/>
          <a:srcRect l="3050" r="3050"/>
          <a:stretch>
            <a:fillRect/>
          </a:stretch>
        </p:blipFill>
        <p:spPr>
          <a:xfrm>
            <a:off x="733425" y="695325"/>
            <a:ext cx="6743700" cy="7181850"/>
          </a:xfrm>
          <a:prstGeom prst="roundRect">
            <a:avLst>
              <a:gd name="adj" fmla="val 4096"/>
            </a:avLst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9B0EEFB-0382-4EB1-BBE3-4D2F0FA8E891}"/>
              </a:ext>
            </a:extLst>
          </p:cNvPr>
          <p:cNvSpPr>
            <a:spLocks noGrp="1"/>
          </p:cNvSpPr>
          <p:nvPr/>
        </p:nvSpPr>
        <p:spPr>
          <a:xfrm>
            <a:off x="8096250" y="1123950"/>
            <a:ext cx="20002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5550" b="1">
                <a:solidFill>
                  <a:srgbClr val="5AC8D8">
                    <a:alpha val="42000"/>
                  </a:srgbClr>
                </a:solidFill>
                <a:latin typeface="SFMono-Regular"/>
                <a:ea typeface="SFMono-Regular"/>
                <a:cs typeface="SFMono-Regular"/>
              </a:defRPr>
            </a:pPr>
            <a:r>
              <a:rPr sz="5550" b="1">
                <a:solidFill>
                  <a:srgbClr val="5AC8D8">
                    <a:alpha val="42000"/>
                  </a:srgbClr>
                </a:solidFill>
                <a:latin typeface="SFMono-Regular"/>
                <a:ea typeface="SFMono-Regular"/>
                <a:cs typeface="SFMono-Regular"/>
              </a:rPr>
              <a:t>01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7F58A75-2B18-4D38-BA88-766D4ABF1F63}"/>
              </a:ext>
            </a:extLst>
          </p:cNvPr>
          <p:cNvSpPr>
            <a:spLocks noGrp="1"/>
          </p:cNvSpPr>
          <p:nvPr/>
        </p:nvSpPr>
        <p:spPr>
          <a:xfrm>
            <a:off x="8096250" y="2295525"/>
            <a:ext cx="400050" cy="28575"/>
          </a:xfrm>
          <a:prstGeom prst="rect">
            <a:avLst/>
          </a:prstGeom>
          <a:solidFill>
            <a:srgbClr val="5AC8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kicker-METHOD / 拆解">
            <a:extLst>
              <a:ext uri="{FF2B5EF4-FFF2-40B4-BE49-F238E27FC236}">
                <a16:creationId xmlns:a16="http://schemas.microsoft.com/office/drawing/2014/main" id="{E7A5BEF7-92B6-4040-AEC2-56CCDBD4EAA5}"/>
              </a:ext>
            </a:extLst>
          </p:cNvPr>
          <p:cNvSpPr>
            <a:spLocks noGrp="1"/>
          </p:cNvSpPr>
          <p:nvPr/>
        </p:nvSpPr>
        <p:spPr>
          <a:xfrm>
            <a:off x="8648700" y="220980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35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rPr>
              <a:t>METHOD / 拆解</a:t>
            </a:r>
          </a:p>
        </p:txBody>
      </p:sp>
      <p:sp>
        <p:nvSpPr>
          <p:cNvPr id="6" name="slide-09-title">
            <a:extLst>
              <a:ext uri="{FF2B5EF4-FFF2-40B4-BE49-F238E27FC236}">
                <a16:creationId xmlns:a16="http://schemas.microsoft.com/office/drawing/2014/main" id="{2510DEE4-F5E9-473E-9744-ED4D43FD58E9}"/>
              </a:ext>
            </a:extLst>
          </p:cNvPr>
          <p:cNvSpPr>
            <a:spLocks noGrp="1"/>
          </p:cNvSpPr>
          <p:nvPr/>
        </p:nvSpPr>
        <p:spPr>
          <a:xfrm>
            <a:off x="8096250" y="2781300"/>
            <a:ext cx="6191250" cy="1476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6000"/>
              </a:lnSpc>
              <a:buNone/>
              <a:defRPr sz="420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420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大任務先拆小，</a:t>
            </a:r>
          </a:p>
          <a:p>
            <a:pPr algn="l">
              <a:lnSpc>
                <a:spcPct val="96000"/>
              </a:lnSpc>
              <a:buNone/>
              <a:defRPr sz="420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420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每一步才</a:t>
            </a:r>
            <a:r>
              <a:rPr sz="4200" b="1">
                <a:solidFill>
                  <a:srgbClr val="5AC8D8"/>
                </a:solidFill>
                <a:latin typeface="PingFang TC"/>
                <a:ea typeface="PingFang TC"/>
                <a:cs typeface="PingFang TC"/>
              </a:rPr>
              <a:t>能驗收</a:t>
            </a:r>
            <a:r>
              <a:rPr sz="420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E45A20F-CA7A-4DF2-B943-8425049E8E63}"/>
              </a:ext>
            </a:extLst>
          </p:cNvPr>
          <p:cNvSpPr>
            <a:spLocks noGrp="1"/>
          </p:cNvSpPr>
          <p:nvPr/>
        </p:nvSpPr>
        <p:spPr>
          <a:xfrm>
            <a:off x="8096250" y="4572000"/>
            <a:ext cx="838200" cy="66675"/>
          </a:xfrm>
          <a:prstGeom prst="rect">
            <a:avLst/>
          </a:prstGeom>
          <a:solidFill>
            <a:srgbClr val="D84B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圓角矩形 7">
            <a:extLst>
              <a:ext uri="{FF2B5EF4-FFF2-40B4-BE49-F238E27FC236}">
                <a16:creationId xmlns:a16="http://schemas.microsoft.com/office/drawing/2014/main" id="{1AAF3E13-CB6B-4DA5-85FB-01D3E912A4EE}"/>
              </a:ext>
            </a:extLst>
          </p:cNvPr>
          <p:cNvSpPr>
            <a:spLocks noGrp="1"/>
          </p:cNvSpPr>
          <p:nvPr/>
        </p:nvSpPr>
        <p:spPr>
          <a:xfrm>
            <a:off x="8096250" y="5048250"/>
            <a:ext cx="952500" cy="457200"/>
          </a:xfrm>
          <a:prstGeom prst="roundRect">
            <a:avLst>
              <a:gd name="adj" fmla="val 45833"/>
            </a:avLst>
          </a:prstGeom>
          <a:noFill/>
          <a:ln w="9525">
            <a:solidFill>
              <a:srgbClr val="90A0A7"/>
            </a:solidFill>
            <a:prstDash val="solid"/>
          </a:ln>
        </p:spPr>
        <p:txBody>
          <a:bodyPr lIns="76200" tIns="0" rIns="76200" bIns="0" anchor="ctr">
            <a:normAutofit/>
          </a:bodyPr>
          <a:lstStyle/>
          <a:p>
            <a:pPr algn="ctr">
              <a:defRPr sz="165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165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機票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AC9C09B-4478-4CCA-8A60-9E7977D6386B}"/>
              </a:ext>
            </a:extLst>
          </p:cNvPr>
          <p:cNvSpPr>
            <a:spLocks noGrp="1"/>
          </p:cNvSpPr>
          <p:nvPr/>
        </p:nvSpPr>
        <p:spPr>
          <a:xfrm>
            <a:off x="9105900" y="5095875"/>
            <a:ext cx="342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800" b="1">
                <a:solidFill>
                  <a:srgbClr val="D84B35"/>
                </a:solidFill>
                <a:latin typeface="PingFang TC"/>
                <a:ea typeface="PingFang TC"/>
                <a:cs typeface="PingFang TC"/>
              </a:defRPr>
            </a:pPr>
            <a:r>
              <a:rPr sz="1800" b="1">
                <a:solidFill>
                  <a:srgbClr val="D84B35"/>
                </a:solidFill>
                <a:latin typeface="PingFang TC"/>
                <a:ea typeface="PingFang TC"/>
                <a:cs typeface="PingFang TC"/>
              </a:rPr>
              <a:t>＋</a:t>
            </a:r>
          </a:p>
        </p:txBody>
      </p:sp>
      <p:sp>
        <p:nvSpPr>
          <p:cNvPr id="10" name="圓角矩形 9">
            <a:extLst>
              <a:ext uri="{FF2B5EF4-FFF2-40B4-BE49-F238E27FC236}">
                <a16:creationId xmlns:a16="http://schemas.microsoft.com/office/drawing/2014/main" id="{BA06FF68-45AE-40E4-8BDC-A45527AEC0AF}"/>
              </a:ext>
            </a:extLst>
          </p:cNvPr>
          <p:cNvSpPr>
            <a:spLocks noGrp="1"/>
          </p:cNvSpPr>
          <p:nvPr/>
        </p:nvSpPr>
        <p:spPr>
          <a:xfrm>
            <a:off x="9505950" y="5048250"/>
            <a:ext cx="952500" cy="457200"/>
          </a:xfrm>
          <a:prstGeom prst="roundRect">
            <a:avLst>
              <a:gd name="adj" fmla="val 45833"/>
            </a:avLst>
          </a:prstGeom>
          <a:noFill/>
          <a:ln w="9525">
            <a:solidFill>
              <a:srgbClr val="90A0A7"/>
            </a:solidFill>
            <a:prstDash val="solid"/>
          </a:ln>
        </p:spPr>
        <p:txBody>
          <a:bodyPr lIns="76200" tIns="0" rIns="76200" bIns="0" anchor="ctr">
            <a:normAutofit/>
          </a:bodyPr>
          <a:lstStyle/>
          <a:p>
            <a:pPr algn="ctr">
              <a:defRPr sz="165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165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住宿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794F51E-B75E-406D-A409-8E326EC005EF}"/>
              </a:ext>
            </a:extLst>
          </p:cNvPr>
          <p:cNvSpPr>
            <a:spLocks noGrp="1"/>
          </p:cNvSpPr>
          <p:nvPr/>
        </p:nvSpPr>
        <p:spPr>
          <a:xfrm>
            <a:off x="10515600" y="5095875"/>
            <a:ext cx="342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800" b="1">
                <a:solidFill>
                  <a:srgbClr val="D84B35"/>
                </a:solidFill>
                <a:latin typeface="PingFang TC"/>
                <a:ea typeface="PingFang TC"/>
                <a:cs typeface="PingFang TC"/>
              </a:defRPr>
            </a:pPr>
            <a:r>
              <a:rPr sz="1800" b="1">
                <a:solidFill>
                  <a:srgbClr val="D84B35"/>
                </a:solidFill>
                <a:latin typeface="PingFang TC"/>
                <a:ea typeface="PingFang TC"/>
                <a:cs typeface="PingFang TC"/>
              </a:rPr>
              <a:t>＋</a:t>
            </a:r>
          </a:p>
        </p:txBody>
      </p:sp>
      <p:sp>
        <p:nvSpPr>
          <p:cNvPr id="12" name="圓角矩形 11">
            <a:extLst>
              <a:ext uri="{FF2B5EF4-FFF2-40B4-BE49-F238E27FC236}">
                <a16:creationId xmlns:a16="http://schemas.microsoft.com/office/drawing/2014/main" id="{FE9EB822-E177-43EF-880C-4D1249747FE9}"/>
              </a:ext>
            </a:extLst>
          </p:cNvPr>
          <p:cNvSpPr>
            <a:spLocks noGrp="1"/>
          </p:cNvSpPr>
          <p:nvPr/>
        </p:nvSpPr>
        <p:spPr>
          <a:xfrm>
            <a:off x="10915650" y="5048250"/>
            <a:ext cx="952500" cy="457200"/>
          </a:xfrm>
          <a:prstGeom prst="roundRect">
            <a:avLst>
              <a:gd name="adj" fmla="val 45833"/>
            </a:avLst>
          </a:prstGeom>
          <a:noFill/>
          <a:ln w="9525">
            <a:solidFill>
              <a:srgbClr val="90A0A7"/>
            </a:solidFill>
            <a:prstDash val="solid"/>
          </a:ln>
        </p:spPr>
        <p:txBody>
          <a:bodyPr lIns="76200" tIns="0" rIns="76200" bIns="0" anchor="ctr">
            <a:normAutofit/>
          </a:bodyPr>
          <a:lstStyle/>
          <a:p>
            <a:pPr algn="ctr">
              <a:defRPr sz="165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165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行程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7F56CFE-51A8-4DCD-8E0C-33D641C39ACD}"/>
              </a:ext>
            </a:extLst>
          </p:cNvPr>
          <p:cNvSpPr>
            <a:spLocks noGrp="1"/>
          </p:cNvSpPr>
          <p:nvPr/>
        </p:nvSpPr>
        <p:spPr>
          <a:xfrm>
            <a:off x="8096250" y="6048375"/>
            <a:ext cx="590550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500"/>
          </a:bodyPr>
          <a:lstStyle/>
          <a:p>
            <a:pPr algn="l">
              <a:lnSpc>
                <a:spcPct val="116000"/>
              </a:lnSpc>
              <a:buNone/>
              <a:defRPr sz="1875" b="0">
                <a:solidFill>
                  <a:srgbClr val="C4D1D4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 dirty="0" err="1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不要一口氣求唯一答案；先拆成能查、能比</a:t>
            </a:r>
            <a:r>
              <a:rPr sz="2400" b="0" dirty="0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、</a:t>
            </a:r>
          </a:p>
          <a:p>
            <a:pPr algn="l">
              <a:lnSpc>
                <a:spcPct val="116000"/>
              </a:lnSpc>
              <a:buNone/>
              <a:defRPr sz="1875" b="0">
                <a:solidFill>
                  <a:srgbClr val="C4D1D4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 dirty="0" err="1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能回頭的子問題</a:t>
            </a:r>
            <a:r>
              <a:rPr sz="2400" b="0" dirty="0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82181D8-7BAB-4054-A5E5-67DB7DB7303F}"/>
              </a:ext>
            </a:extLst>
          </p:cNvPr>
          <p:cNvSpPr>
            <a:spLocks noGrp="1"/>
          </p:cNvSpPr>
          <p:nvPr/>
        </p:nvSpPr>
        <p:spPr>
          <a:xfrm>
            <a:off x="876300" y="80200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AI × TOKYO / WORKFLOW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93814D1-56FB-40A7-A59C-9F8C5DACBEDF}"/>
              </a:ext>
            </a:extLst>
          </p:cNvPr>
          <p:cNvSpPr>
            <a:spLocks noGrp="1"/>
          </p:cNvSpPr>
          <p:nvPr/>
        </p:nvSpPr>
        <p:spPr>
          <a:xfrm>
            <a:off x="12954000" y="80200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09 / 20</a:t>
            </a:r>
          </a:p>
        </p:txBody>
      </p:sp>
    </p:spTree>
    <p:extLst>
      <p:ext uri="{BB962C8B-B14F-4D97-AF65-F5344CB8AC3E}">
        <p14:creationId xmlns:p14="http://schemas.microsoft.com/office/powerpoint/2010/main" val="709861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D9F57B60-04C1-48D4-B184-C0602EFB2B93}"/>
              </a:ext>
            </a:extLst>
          </p:cNvPr>
          <p:cNvSpPr>
            <a:spLocks noGrp="1"/>
          </p:cNvSpPr>
          <p:nvPr/>
        </p:nvSpPr>
        <p:spPr>
          <a:xfrm>
            <a:off x="876300" y="1047750"/>
            <a:ext cx="1905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5550" b="1">
                <a:solidFill>
                  <a:srgbClr val="247A86">
                    <a:alpha val="30000"/>
                  </a:srgbClr>
                </a:solidFill>
                <a:latin typeface="SFMono-Regular"/>
                <a:ea typeface="SFMono-Regular"/>
                <a:cs typeface="SFMono-Regular"/>
              </a:defRPr>
            </a:pPr>
            <a:r>
              <a:rPr sz="5550" b="1">
                <a:solidFill>
                  <a:srgbClr val="247A86">
                    <a:alpha val="30000"/>
                  </a:srgbClr>
                </a:solidFill>
                <a:latin typeface="SFMono-Regular"/>
                <a:ea typeface="SFMono-Regular"/>
                <a:cs typeface="SFMono-Regular"/>
              </a:rPr>
              <a:t>02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E0B8204-7008-4864-BB1D-ED0A6C2D07F4}"/>
              </a:ext>
            </a:extLst>
          </p:cNvPr>
          <p:cNvSpPr>
            <a:spLocks noGrp="1"/>
          </p:cNvSpPr>
          <p:nvPr/>
        </p:nvSpPr>
        <p:spPr>
          <a:xfrm>
            <a:off x="876300" y="2219325"/>
            <a:ext cx="400050" cy="28575"/>
          </a:xfrm>
          <a:prstGeom prst="rect">
            <a:avLst/>
          </a:prstGeom>
          <a:solidFill>
            <a:srgbClr val="247A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kicker-METHOD / 視覺化">
            <a:extLst>
              <a:ext uri="{FF2B5EF4-FFF2-40B4-BE49-F238E27FC236}">
                <a16:creationId xmlns:a16="http://schemas.microsoft.com/office/drawing/2014/main" id="{A176CD35-D3C6-464E-B036-703842251421}"/>
              </a:ext>
            </a:extLst>
          </p:cNvPr>
          <p:cNvSpPr>
            <a:spLocks noGrp="1"/>
          </p:cNvSpPr>
          <p:nvPr/>
        </p:nvSpPr>
        <p:spPr>
          <a:xfrm>
            <a:off x="1428750" y="213360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247A86"/>
                </a:solidFill>
                <a:latin typeface="SFMono-Regular"/>
                <a:ea typeface="SFMono-Regular"/>
                <a:cs typeface="SFMono-Regular"/>
              </a:defRPr>
            </a:pPr>
            <a:r>
              <a:rPr sz="1350" b="1">
                <a:solidFill>
                  <a:srgbClr val="247A86"/>
                </a:solidFill>
                <a:latin typeface="SFMono-Regular"/>
                <a:ea typeface="SFMono-Regular"/>
                <a:cs typeface="SFMono-Regular"/>
              </a:rPr>
              <a:t>METHOD / 視覺化</a:t>
            </a:r>
          </a:p>
        </p:txBody>
      </p:sp>
      <p:sp>
        <p:nvSpPr>
          <p:cNvPr id="4" name="slide-10-title">
            <a:extLst>
              <a:ext uri="{FF2B5EF4-FFF2-40B4-BE49-F238E27FC236}">
                <a16:creationId xmlns:a16="http://schemas.microsoft.com/office/drawing/2014/main" id="{496A5F66-2A2C-40C5-A2A0-CC1CDECE9E05}"/>
              </a:ext>
            </a:extLst>
          </p:cNvPr>
          <p:cNvSpPr>
            <a:spLocks noGrp="1"/>
          </p:cNvSpPr>
          <p:nvPr/>
        </p:nvSpPr>
        <p:spPr>
          <a:xfrm>
            <a:off x="876300" y="2705100"/>
            <a:ext cx="6191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6000"/>
              </a:lnSpc>
              <a:buNone/>
              <a:defRPr sz="4200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4200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圖表不是裝飾；</a:t>
            </a:r>
          </a:p>
          <a:p>
            <a:pPr algn="l">
              <a:lnSpc>
                <a:spcPct val="96000"/>
              </a:lnSpc>
              <a:buNone/>
              <a:defRPr sz="4200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4200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它讓</a:t>
            </a:r>
            <a:r>
              <a:rPr sz="4200" b="1">
                <a:solidFill>
                  <a:srgbClr val="D84B35"/>
                </a:solidFill>
                <a:latin typeface="PingFang TC"/>
                <a:ea typeface="PingFang TC"/>
                <a:cs typeface="PingFang TC"/>
              </a:rPr>
              <a:t>關係浮出來</a:t>
            </a:r>
            <a:r>
              <a:rPr sz="4200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9A7F0A-9AD9-4C27-B94F-632CE9876B50}"/>
              </a:ext>
            </a:extLst>
          </p:cNvPr>
          <p:cNvSpPr>
            <a:spLocks noGrp="1"/>
          </p:cNvSpPr>
          <p:nvPr/>
        </p:nvSpPr>
        <p:spPr>
          <a:xfrm>
            <a:off x="876300" y="4457700"/>
            <a:ext cx="2324100" cy="1047750"/>
          </a:xfrm>
          <a:prstGeom prst="rect">
            <a:avLst/>
          </a:prstGeom>
          <a:solidFill>
            <a:srgbClr val="FFFFFF">
              <a:alpha val="55000"/>
            </a:srgbClr>
          </a:solidFill>
          <a:ln w="9525">
            <a:solidFill>
              <a:srgbClr val="AEB9B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12DBD1D-1C1F-48B3-8A4C-4A4C27ACC9D2}"/>
              </a:ext>
            </a:extLst>
          </p:cNvPr>
          <p:cNvSpPr>
            <a:spLocks noGrp="1"/>
          </p:cNvSpPr>
          <p:nvPr/>
        </p:nvSpPr>
        <p:spPr>
          <a:xfrm>
            <a:off x="1047750" y="4610100"/>
            <a:ext cx="19812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0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1500" b="0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同一日期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4F18288-4222-4CBD-B540-49F2B771717F}"/>
              </a:ext>
            </a:extLst>
          </p:cNvPr>
          <p:cNvSpPr>
            <a:spLocks noGrp="1"/>
          </p:cNvSpPr>
          <p:nvPr/>
        </p:nvSpPr>
        <p:spPr>
          <a:xfrm>
            <a:off x="1047750" y="5010150"/>
            <a:ext cx="19812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650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1650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哪個選擇最低？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9204F9E-216A-40DA-9C17-626D4075C92F}"/>
              </a:ext>
            </a:extLst>
          </p:cNvPr>
          <p:cNvSpPr>
            <a:spLocks noGrp="1"/>
          </p:cNvSpPr>
          <p:nvPr/>
        </p:nvSpPr>
        <p:spPr>
          <a:xfrm>
            <a:off x="3371850" y="4457700"/>
            <a:ext cx="2324100" cy="1047750"/>
          </a:xfrm>
          <a:prstGeom prst="rect">
            <a:avLst/>
          </a:prstGeom>
          <a:solidFill>
            <a:srgbClr val="FFFFFF">
              <a:alpha val="55000"/>
            </a:srgbClr>
          </a:solidFill>
          <a:ln w="9525">
            <a:solidFill>
              <a:srgbClr val="AEB9B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8158D9A-87E7-428F-AB86-86639BFC92ED}"/>
              </a:ext>
            </a:extLst>
          </p:cNvPr>
          <p:cNvSpPr>
            <a:spLocks noGrp="1"/>
          </p:cNvSpPr>
          <p:nvPr/>
        </p:nvSpPr>
        <p:spPr>
          <a:xfrm>
            <a:off x="3543300" y="4610100"/>
            <a:ext cx="19812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0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1500" b="0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不同週別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59CE26C-791D-46DC-89AF-59B93D71E0A0}"/>
              </a:ext>
            </a:extLst>
          </p:cNvPr>
          <p:cNvSpPr>
            <a:spLocks noGrp="1"/>
          </p:cNvSpPr>
          <p:nvPr/>
        </p:nvSpPr>
        <p:spPr>
          <a:xfrm>
            <a:off x="3543300" y="5010150"/>
            <a:ext cx="19812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650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1650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事件影響多少？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9F9A2F6-9AD7-4EC6-B3F3-360A782D7780}"/>
              </a:ext>
            </a:extLst>
          </p:cNvPr>
          <p:cNvSpPr>
            <a:spLocks noGrp="1"/>
          </p:cNvSpPr>
          <p:nvPr/>
        </p:nvSpPr>
        <p:spPr>
          <a:xfrm>
            <a:off x="876300" y="5962650"/>
            <a:ext cx="61912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5000"/>
              </a:lnSpc>
              <a:buNone/>
              <a:defRPr sz="1800" b="0">
                <a:solidFill>
                  <a:srgbClr val="4B6069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 dirty="0" err="1">
                <a:solidFill>
                  <a:srgbClr val="4B6069"/>
                </a:solidFill>
                <a:latin typeface="PingFang TC"/>
                <a:ea typeface="PingFang TC"/>
                <a:cs typeface="PingFang TC"/>
              </a:rPr>
              <a:t>線圖、熱力圖、排名表，各自回答不同問題</a:t>
            </a:r>
            <a:r>
              <a:rPr sz="2400" b="0" dirty="0">
                <a:solidFill>
                  <a:srgbClr val="4B6069"/>
                </a:solidFill>
                <a:latin typeface="PingFang TC"/>
                <a:ea typeface="PingFang TC"/>
                <a:cs typeface="PingFang TC"/>
              </a:rPr>
              <a:t>；</a:t>
            </a:r>
          </a:p>
          <a:p>
            <a:pPr algn="l">
              <a:lnSpc>
                <a:spcPct val="115000"/>
              </a:lnSpc>
              <a:buNone/>
              <a:defRPr sz="1800" b="0">
                <a:solidFill>
                  <a:srgbClr val="4B6069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 dirty="0" err="1">
                <a:solidFill>
                  <a:srgbClr val="4B6069"/>
                </a:solidFill>
                <a:latin typeface="PingFang TC"/>
                <a:ea typeface="PingFang TC"/>
                <a:cs typeface="PingFang TC"/>
              </a:rPr>
              <a:t>看不懂就換圖</a:t>
            </a:r>
            <a:r>
              <a:rPr sz="2400" b="0" dirty="0">
                <a:solidFill>
                  <a:srgbClr val="4B6069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12" name="圓角矩形 11">
            <a:extLst>
              <a:ext uri="{FF2B5EF4-FFF2-40B4-BE49-F238E27FC236}">
                <a16:creationId xmlns:a16="http://schemas.microsoft.com/office/drawing/2014/main" id="{9F9BC7E6-F8E6-442B-B06C-0EC5AE0DCA03}"/>
              </a:ext>
            </a:extLst>
          </p:cNvPr>
          <p:cNvSpPr>
            <a:spLocks noGrp="1"/>
          </p:cNvSpPr>
          <p:nvPr/>
        </p:nvSpPr>
        <p:spPr>
          <a:xfrm>
            <a:off x="7905750" y="685800"/>
            <a:ext cx="6572250" cy="7200900"/>
          </a:xfrm>
          <a:prstGeom prst="roundRect">
            <a:avLst>
              <a:gd name="adj" fmla="val 4348"/>
            </a:avLst>
          </a:prstGeom>
          <a:solidFill>
            <a:srgbClr val="FFFAF1"/>
          </a:solidFill>
          <a:ln w="9525">
            <a:solidFill>
              <a:srgbClr val="B8C1C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28" name="圖片 27"/>
          <p:cNvPicPr>
            <a:picLocks noChangeAspect="1"/>
          </p:cNvPicPr>
          <p:nvPr/>
        </p:nvPicPr>
        <p:blipFill>
          <a:blip r:embed="rId3"/>
          <a:srcRect l="4377" r="4377"/>
          <a:stretch>
            <a:fillRect/>
          </a:stretch>
        </p:blipFill>
        <p:spPr>
          <a:xfrm>
            <a:off x="7915275" y="695325"/>
            <a:ext cx="6553200" cy="7181850"/>
          </a:xfrm>
          <a:prstGeom prst="roundRect">
            <a:avLst>
              <a:gd name="adj" fmla="val 4215"/>
            </a:avLst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ECF55B32-2108-4155-9BC6-83C879E39BF1}"/>
              </a:ext>
            </a:extLst>
          </p:cNvPr>
          <p:cNvSpPr>
            <a:spLocks noGrp="1"/>
          </p:cNvSpPr>
          <p:nvPr/>
        </p:nvSpPr>
        <p:spPr>
          <a:xfrm>
            <a:off x="876300" y="80200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rPr>
              <a:t>AI × TOKYO / WORKFLOW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6FAE597-BFA3-4395-A0D2-C65067AA3920}"/>
              </a:ext>
            </a:extLst>
          </p:cNvPr>
          <p:cNvSpPr>
            <a:spLocks noGrp="1"/>
          </p:cNvSpPr>
          <p:nvPr/>
        </p:nvSpPr>
        <p:spPr>
          <a:xfrm>
            <a:off x="12954000" y="80200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rPr>
              <a:t>10 / 20</a:t>
            </a:r>
          </a:p>
        </p:txBody>
      </p:sp>
    </p:spTree>
    <p:extLst>
      <p:ext uri="{BB962C8B-B14F-4D97-AF65-F5344CB8AC3E}">
        <p14:creationId xmlns:p14="http://schemas.microsoft.com/office/powerpoint/2010/main" val="278323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圓角矩形 15">
            <a:extLst>
              <a:ext uri="{FF2B5EF4-FFF2-40B4-BE49-F238E27FC236}">
                <a16:creationId xmlns:a16="http://schemas.microsoft.com/office/drawing/2014/main" id="{046995C6-B1B2-4148-BBDC-E3F864024625}"/>
              </a:ext>
            </a:extLst>
          </p:cNvPr>
          <p:cNvSpPr>
            <a:spLocks noGrp="1"/>
          </p:cNvSpPr>
          <p:nvPr/>
        </p:nvSpPr>
        <p:spPr>
          <a:xfrm>
            <a:off x="723900" y="685800"/>
            <a:ext cx="6762750" cy="7200900"/>
          </a:xfrm>
          <a:prstGeom prst="roundRect">
            <a:avLst>
              <a:gd name="adj" fmla="val 4225"/>
            </a:avLst>
          </a:prstGeom>
          <a:solidFill>
            <a:srgbClr val="FFFAF1"/>
          </a:solidFill>
          <a:ln w="9525">
            <a:solidFill>
              <a:srgbClr val="B8C1C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3"/>
          <a:srcRect l="3050" r="3050"/>
          <a:stretch>
            <a:fillRect/>
          </a:stretch>
        </p:blipFill>
        <p:spPr>
          <a:xfrm>
            <a:off x="733425" y="695325"/>
            <a:ext cx="6743700" cy="7181850"/>
          </a:xfrm>
          <a:prstGeom prst="roundRect">
            <a:avLst>
              <a:gd name="adj" fmla="val 4096"/>
            </a:avLst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B8189C7-A600-46A2-83E8-FC15B60CBBB2}"/>
              </a:ext>
            </a:extLst>
          </p:cNvPr>
          <p:cNvSpPr>
            <a:spLocks noGrp="1"/>
          </p:cNvSpPr>
          <p:nvPr/>
        </p:nvSpPr>
        <p:spPr>
          <a:xfrm>
            <a:off x="8096250" y="1047750"/>
            <a:ext cx="1905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5550" b="1">
                <a:solidFill>
                  <a:srgbClr val="5AC8D8">
                    <a:alpha val="42000"/>
                  </a:srgbClr>
                </a:solidFill>
                <a:latin typeface="SFMono-Regular"/>
                <a:ea typeface="SFMono-Regular"/>
                <a:cs typeface="SFMono-Regular"/>
              </a:defRPr>
            </a:pPr>
            <a:r>
              <a:rPr sz="5550" b="1">
                <a:solidFill>
                  <a:srgbClr val="5AC8D8">
                    <a:alpha val="42000"/>
                  </a:srgbClr>
                </a:solidFill>
                <a:latin typeface="SFMono-Regular"/>
                <a:ea typeface="SFMono-Regular"/>
                <a:cs typeface="SFMono-Regular"/>
              </a:rPr>
              <a:t>03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2B7978B-666F-4E6C-B5BD-B815704726EE}"/>
              </a:ext>
            </a:extLst>
          </p:cNvPr>
          <p:cNvSpPr>
            <a:spLocks noGrp="1"/>
          </p:cNvSpPr>
          <p:nvPr/>
        </p:nvSpPr>
        <p:spPr>
          <a:xfrm>
            <a:off x="8096250" y="2219325"/>
            <a:ext cx="400050" cy="28575"/>
          </a:xfrm>
          <a:prstGeom prst="rect">
            <a:avLst/>
          </a:prstGeom>
          <a:solidFill>
            <a:srgbClr val="5AC8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kicker-METHOD / 地圖">
            <a:extLst>
              <a:ext uri="{FF2B5EF4-FFF2-40B4-BE49-F238E27FC236}">
                <a16:creationId xmlns:a16="http://schemas.microsoft.com/office/drawing/2014/main" id="{5D8F8195-2CE4-4BB9-9E9E-18C5A2971216}"/>
              </a:ext>
            </a:extLst>
          </p:cNvPr>
          <p:cNvSpPr>
            <a:spLocks noGrp="1"/>
          </p:cNvSpPr>
          <p:nvPr/>
        </p:nvSpPr>
        <p:spPr>
          <a:xfrm>
            <a:off x="8648700" y="213360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35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rPr>
              <a:t>METHOD / 地圖</a:t>
            </a:r>
          </a:p>
        </p:txBody>
      </p:sp>
      <p:sp>
        <p:nvSpPr>
          <p:cNvPr id="6" name="slide-11-title">
            <a:extLst>
              <a:ext uri="{FF2B5EF4-FFF2-40B4-BE49-F238E27FC236}">
                <a16:creationId xmlns:a16="http://schemas.microsoft.com/office/drawing/2014/main" id="{ACEFB9BF-76DA-4F8F-B356-1A2F7C1BB3BE}"/>
              </a:ext>
            </a:extLst>
          </p:cNvPr>
          <p:cNvSpPr>
            <a:spLocks noGrp="1"/>
          </p:cNvSpPr>
          <p:nvPr/>
        </p:nvSpPr>
        <p:spPr>
          <a:xfrm>
            <a:off x="8096250" y="2705100"/>
            <a:ext cx="6191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6000"/>
              </a:lnSpc>
              <a:buNone/>
              <a:defRPr sz="405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405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表格回答「哪個好」；</a:t>
            </a:r>
          </a:p>
          <a:p>
            <a:pPr algn="l">
              <a:lnSpc>
                <a:spcPct val="96000"/>
              </a:lnSpc>
              <a:buNone/>
              <a:defRPr sz="405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405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地圖回答</a:t>
            </a:r>
            <a:r>
              <a:rPr sz="4050" b="1">
                <a:solidFill>
                  <a:srgbClr val="5AC8D8"/>
                </a:solidFill>
                <a:latin typeface="PingFang TC"/>
                <a:ea typeface="PingFang TC"/>
                <a:cs typeface="PingFang TC"/>
              </a:rPr>
              <a:t>「怎麼走」</a:t>
            </a:r>
            <a:r>
              <a:rPr sz="405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E2A9407-6739-4886-BA96-9FD4170C43E2}"/>
              </a:ext>
            </a:extLst>
          </p:cNvPr>
          <p:cNvSpPr>
            <a:spLocks noGrp="1"/>
          </p:cNvSpPr>
          <p:nvPr/>
        </p:nvSpPr>
        <p:spPr>
          <a:xfrm>
            <a:off x="8096250" y="4476750"/>
            <a:ext cx="838200" cy="66675"/>
          </a:xfrm>
          <a:prstGeom prst="rect">
            <a:avLst/>
          </a:prstGeom>
          <a:solidFill>
            <a:srgbClr val="D84B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9FEB1002-CD80-44F1-8A1E-8ED15C6C7D24}"/>
              </a:ext>
            </a:extLst>
          </p:cNvPr>
          <p:cNvSpPr>
            <a:spLocks noGrp="1"/>
          </p:cNvSpPr>
          <p:nvPr/>
        </p:nvSpPr>
        <p:spPr>
          <a:xfrm>
            <a:off x="8096250" y="4972050"/>
            <a:ext cx="304800" cy="304800"/>
          </a:xfrm>
          <a:prstGeom prst="ellipse">
            <a:avLst/>
          </a:prstGeom>
          <a:noFill/>
          <a:ln w="9525">
            <a:solidFill>
              <a:srgbClr val="5AC8D8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60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rPr>
              <a:t>1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584E03D-6143-45DF-8FF7-63C83F01ABF5}"/>
              </a:ext>
            </a:extLst>
          </p:cNvPr>
          <p:cNvSpPr>
            <a:spLocks noGrp="1"/>
          </p:cNvSpPr>
          <p:nvPr/>
        </p:nvSpPr>
        <p:spPr>
          <a:xfrm>
            <a:off x="8591550" y="4953000"/>
            <a:ext cx="54102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800" b="0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 dirty="0" err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看出地點的先後順序</a:t>
            </a:r>
            <a:endParaRPr sz="2400" b="0" dirty="0">
              <a:solidFill>
                <a:srgbClr val="F5EFE3"/>
              </a:solidFill>
              <a:latin typeface="PingFang TC"/>
              <a:ea typeface="PingFang TC"/>
              <a:cs typeface="PingFang TC"/>
            </a:endParaRPr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0281FB43-586C-4259-87D5-5EF78F8491B2}"/>
              </a:ext>
            </a:extLst>
          </p:cNvPr>
          <p:cNvSpPr>
            <a:spLocks noGrp="1"/>
          </p:cNvSpPr>
          <p:nvPr/>
        </p:nvSpPr>
        <p:spPr>
          <a:xfrm>
            <a:off x="8096250" y="5505450"/>
            <a:ext cx="304800" cy="304800"/>
          </a:xfrm>
          <a:prstGeom prst="ellipse">
            <a:avLst/>
          </a:prstGeom>
          <a:noFill/>
          <a:ln w="9525">
            <a:solidFill>
              <a:srgbClr val="5AC8D8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60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rPr>
              <a:t>2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B31A2CD-3C22-4135-8A6B-B678C43242C2}"/>
              </a:ext>
            </a:extLst>
          </p:cNvPr>
          <p:cNvSpPr>
            <a:spLocks noGrp="1"/>
          </p:cNvSpPr>
          <p:nvPr/>
        </p:nvSpPr>
        <p:spPr>
          <a:xfrm>
            <a:off x="8591550" y="5486400"/>
            <a:ext cx="54102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800" b="0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補上順序與距離感</a:t>
            </a:r>
          </a:p>
        </p:txBody>
      </p:sp>
      <p:sp>
        <p:nvSpPr>
          <p:cNvPr id="12" name="橢圓 11">
            <a:extLst>
              <a:ext uri="{FF2B5EF4-FFF2-40B4-BE49-F238E27FC236}">
                <a16:creationId xmlns:a16="http://schemas.microsoft.com/office/drawing/2014/main" id="{1FC9734C-DA3B-4E66-AE41-808E1F4E95E0}"/>
              </a:ext>
            </a:extLst>
          </p:cNvPr>
          <p:cNvSpPr>
            <a:spLocks noGrp="1"/>
          </p:cNvSpPr>
          <p:nvPr/>
        </p:nvSpPr>
        <p:spPr>
          <a:xfrm>
            <a:off x="8096250" y="6038850"/>
            <a:ext cx="304800" cy="304800"/>
          </a:xfrm>
          <a:prstGeom prst="ellipse">
            <a:avLst/>
          </a:prstGeom>
          <a:noFill/>
          <a:ln w="9525">
            <a:solidFill>
              <a:srgbClr val="5AC8D8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125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60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rPr>
              <a:t>3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415CBE9-DCE1-4795-BFA1-1AB7D78FF126}"/>
              </a:ext>
            </a:extLst>
          </p:cNvPr>
          <p:cNvSpPr>
            <a:spLocks noGrp="1"/>
          </p:cNvSpPr>
          <p:nvPr/>
        </p:nvSpPr>
        <p:spPr>
          <a:xfrm>
            <a:off x="8591550" y="6019800"/>
            <a:ext cx="54102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800" b="0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把折返變成一條順路動線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5A0DE4F-2084-4312-89A5-962D1E9E6338}"/>
              </a:ext>
            </a:extLst>
          </p:cNvPr>
          <p:cNvSpPr>
            <a:spLocks noGrp="1"/>
          </p:cNvSpPr>
          <p:nvPr/>
        </p:nvSpPr>
        <p:spPr>
          <a:xfrm>
            <a:off x="876300" y="80200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AI × TOKYO / WORKFLOW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C5A7599-5D1F-4503-A2DF-9542E313B2E5}"/>
              </a:ext>
            </a:extLst>
          </p:cNvPr>
          <p:cNvSpPr>
            <a:spLocks noGrp="1"/>
          </p:cNvSpPr>
          <p:nvPr/>
        </p:nvSpPr>
        <p:spPr>
          <a:xfrm>
            <a:off x="12954000" y="80200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11 / 20</a:t>
            </a:r>
          </a:p>
        </p:txBody>
      </p:sp>
    </p:spTree>
    <p:extLst>
      <p:ext uri="{BB962C8B-B14F-4D97-AF65-F5344CB8AC3E}">
        <p14:creationId xmlns:p14="http://schemas.microsoft.com/office/powerpoint/2010/main" val="497676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E09F5C0F-D6D7-41A7-BD6D-A921C966DCFB}"/>
              </a:ext>
            </a:extLst>
          </p:cNvPr>
          <p:cNvSpPr>
            <a:spLocks noGrp="1"/>
          </p:cNvSpPr>
          <p:nvPr/>
        </p:nvSpPr>
        <p:spPr>
          <a:xfrm>
            <a:off x="876300" y="1047750"/>
            <a:ext cx="1905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5550" b="1">
                <a:solidFill>
                  <a:srgbClr val="247A86">
                    <a:alpha val="30000"/>
                  </a:srgbClr>
                </a:solidFill>
                <a:latin typeface="SFMono-Regular"/>
                <a:ea typeface="SFMono-Regular"/>
                <a:cs typeface="SFMono-Regular"/>
              </a:defRPr>
            </a:pPr>
            <a:r>
              <a:rPr sz="5550" b="1">
                <a:solidFill>
                  <a:srgbClr val="247A86">
                    <a:alpha val="30000"/>
                  </a:srgbClr>
                </a:solidFill>
                <a:latin typeface="SFMono-Regular"/>
                <a:ea typeface="SFMono-Regular"/>
                <a:cs typeface="SFMono-Regular"/>
              </a:rPr>
              <a:t>04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6272D3A-AD1E-4FCA-B3F5-71ABDE1AF520}"/>
              </a:ext>
            </a:extLst>
          </p:cNvPr>
          <p:cNvSpPr>
            <a:spLocks noGrp="1"/>
          </p:cNvSpPr>
          <p:nvPr/>
        </p:nvSpPr>
        <p:spPr>
          <a:xfrm>
            <a:off x="876300" y="2219325"/>
            <a:ext cx="400050" cy="28575"/>
          </a:xfrm>
          <a:prstGeom prst="rect">
            <a:avLst/>
          </a:prstGeom>
          <a:solidFill>
            <a:srgbClr val="247A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kicker-METHOD / 本地檔案">
            <a:extLst>
              <a:ext uri="{FF2B5EF4-FFF2-40B4-BE49-F238E27FC236}">
                <a16:creationId xmlns:a16="http://schemas.microsoft.com/office/drawing/2014/main" id="{F03FFCB4-1667-43A9-91B2-0118B06E2596}"/>
              </a:ext>
            </a:extLst>
          </p:cNvPr>
          <p:cNvSpPr>
            <a:spLocks noGrp="1"/>
          </p:cNvSpPr>
          <p:nvPr/>
        </p:nvSpPr>
        <p:spPr>
          <a:xfrm>
            <a:off x="1428750" y="213360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247A86"/>
                </a:solidFill>
                <a:latin typeface="SFMono-Regular"/>
                <a:ea typeface="SFMono-Regular"/>
                <a:cs typeface="SFMono-Regular"/>
              </a:defRPr>
            </a:pPr>
            <a:r>
              <a:rPr sz="1350" b="1">
                <a:solidFill>
                  <a:srgbClr val="247A86"/>
                </a:solidFill>
                <a:latin typeface="SFMono-Regular"/>
                <a:ea typeface="SFMono-Regular"/>
                <a:cs typeface="SFMono-Regular"/>
              </a:rPr>
              <a:t>METHOD / 本地檔案</a:t>
            </a:r>
          </a:p>
        </p:txBody>
      </p:sp>
      <p:sp>
        <p:nvSpPr>
          <p:cNvPr id="4" name="slide-12-title">
            <a:extLst>
              <a:ext uri="{FF2B5EF4-FFF2-40B4-BE49-F238E27FC236}">
                <a16:creationId xmlns:a16="http://schemas.microsoft.com/office/drawing/2014/main" id="{8CF4FC73-D8FE-4438-9A08-3827176EE022}"/>
              </a:ext>
            </a:extLst>
          </p:cNvPr>
          <p:cNvSpPr>
            <a:spLocks noGrp="1"/>
          </p:cNvSpPr>
          <p:nvPr/>
        </p:nvSpPr>
        <p:spPr>
          <a:xfrm>
            <a:off x="876300" y="2705100"/>
            <a:ext cx="6191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6000"/>
              </a:lnSpc>
              <a:buNone/>
              <a:defRPr sz="4125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4125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把資料留在本地，</a:t>
            </a:r>
          </a:p>
          <a:p>
            <a:pPr algn="l">
              <a:lnSpc>
                <a:spcPct val="96000"/>
              </a:lnSpc>
              <a:buNone/>
              <a:defRPr sz="4125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4125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資訊才會</a:t>
            </a:r>
            <a:r>
              <a:rPr sz="4125" b="1">
                <a:solidFill>
                  <a:srgbClr val="D84B35"/>
                </a:solidFill>
                <a:latin typeface="PingFang TC"/>
                <a:ea typeface="PingFang TC"/>
                <a:cs typeface="PingFang TC"/>
              </a:rPr>
              <a:t>越做越厚</a:t>
            </a:r>
            <a:r>
              <a:rPr sz="4125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F3AF961-2940-461C-AB43-5459EC7386F4}"/>
              </a:ext>
            </a:extLst>
          </p:cNvPr>
          <p:cNvSpPr>
            <a:spLocks noGrp="1"/>
          </p:cNvSpPr>
          <p:nvPr/>
        </p:nvSpPr>
        <p:spPr>
          <a:xfrm>
            <a:off x="876300" y="4476750"/>
            <a:ext cx="838200" cy="66675"/>
          </a:xfrm>
          <a:prstGeom prst="rect">
            <a:avLst/>
          </a:prstGeom>
          <a:solidFill>
            <a:srgbClr val="D84B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圓角矩形 5">
            <a:extLst>
              <a:ext uri="{FF2B5EF4-FFF2-40B4-BE49-F238E27FC236}">
                <a16:creationId xmlns:a16="http://schemas.microsoft.com/office/drawing/2014/main" id="{918E40D4-05BD-4A92-BA5C-1960F718FE2B}"/>
              </a:ext>
            </a:extLst>
          </p:cNvPr>
          <p:cNvSpPr>
            <a:spLocks noGrp="1"/>
          </p:cNvSpPr>
          <p:nvPr/>
        </p:nvSpPr>
        <p:spPr>
          <a:xfrm>
            <a:off x="876300" y="4953000"/>
            <a:ext cx="876300" cy="457200"/>
          </a:xfrm>
          <a:prstGeom prst="roundRect">
            <a:avLst>
              <a:gd name="adj" fmla="val 45833"/>
            </a:avLst>
          </a:prstGeom>
          <a:noFill/>
          <a:ln w="9525">
            <a:solidFill>
              <a:srgbClr val="829097"/>
            </a:solidFill>
            <a:prstDash val="solid"/>
          </a:ln>
        </p:spPr>
        <p:txBody>
          <a:bodyPr lIns="76200" tIns="0" rIns="76200" bIns="0" anchor="ctr">
            <a:normAutofit/>
          </a:bodyPr>
          <a:lstStyle/>
          <a:p>
            <a:pPr algn="ctr">
              <a:defRPr sz="1650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1650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CSV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559C498-7E02-42CB-BF14-F4AF28FC0650}"/>
              </a:ext>
            </a:extLst>
          </p:cNvPr>
          <p:cNvSpPr>
            <a:spLocks noGrp="1"/>
          </p:cNvSpPr>
          <p:nvPr/>
        </p:nvSpPr>
        <p:spPr>
          <a:xfrm>
            <a:off x="1809750" y="5000625"/>
            <a:ext cx="342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800" b="1">
                <a:solidFill>
                  <a:srgbClr val="D84B35"/>
                </a:solidFill>
                <a:latin typeface="PingFang TC"/>
                <a:ea typeface="PingFang TC"/>
                <a:cs typeface="PingFang TC"/>
              </a:defRPr>
            </a:pPr>
            <a:r>
              <a:rPr sz="1800" b="1">
                <a:solidFill>
                  <a:srgbClr val="D84B35"/>
                </a:solidFill>
                <a:latin typeface="PingFang TC"/>
                <a:ea typeface="PingFang TC"/>
                <a:cs typeface="PingFang TC"/>
              </a:rPr>
              <a:t>→</a:t>
            </a:r>
          </a:p>
        </p:txBody>
      </p:sp>
      <p:sp>
        <p:nvSpPr>
          <p:cNvPr id="8" name="圓角矩形 7">
            <a:extLst>
              <a:ext uri="{FF2B5EF4-FFF2-40B4-BE49-F238E27FC236}">
                <a16:creationId xmlns:a16="http://schemas.microsoft.com/office/drawing/2014/main" id="{F0DB9048-C7F8-4EAB-8987-C24DA574FFFD}"/>
              </a:ext>
            </a:extLst>
          </p:cNvPr>
          <p:cNvSpPr>
            <a:spLocks noGrp="1"/>
          </p:cNvSpPr>
          <p:nvPr/>
        </p:nvSpPr>
        <p:spPr>
          <a:xfrm>
            <a:off x="2209800" y="4953000"/>
            <a:ext cx="952500" cy="457200"/>
          </a:xfrm>
          <a:prstGeom prst="roundRect">
            <a:avLst>
              <a:gd name="adj" fmla="val 45833"/>
            </a:avLst>
          </a:prstGeom>
          <a:noFill/>
          <a:ln w="9525">
            <a:solidFill>
              <a:srgbClr val="829097"/>
            </a:solidFill>
            <a:prstDash val="solid"/>
          </a:ln>
        </p:spPr>
        <p:txBody>
          <a:bodyPr lIns="76200" tIns="0" rIns="76200" bIns="0" anchor="ctr">
            <a:normAutofit/>
          </a:bodyPr>
          <a:lstStyle/>
          <a:p>
            <a:pPr algn="ctr">
              <a:defRPr sz="1650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1650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分析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64EEA82-9028-4D78-8F2F-6750A2E86948}"/>
              </a:ext>
            </a:extLst>
          </p:cNvPr>
          <p:cNvSpPr>
            <a:spLocks noGrp="1"/>
          </p:cNvSpPr>
          <p:nvPr/>
        </p:nvSpPr>
        <p:spPr>
          <a:xfrm>
            <a:off x="3219450" y="5000625"/>
            <a:ext cx="342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800" b="1">
                <a:solidFill>
                  <a:srgbClr val="D84B35"/>
                </a:solidFill>
                <a:latin typeface="PingFang TC"/>
                <a:ea typeface="PingFang TC"/>
                <a:cs typeface="PingFang TC"/>
              </a:defRPr>
            </a:pPr>
            <a:r>
              <a:rPr sz="1800" b="1">
                <a:solidFill>
                  <a:srgbClr val="D84B35"/>
                </a:solidFill>
                <a:latin typeface="PingFang TC"/>
                <a:ea typeface="PingFang TC"/>
                <a:cs typeface="PingFang TC"/>
              </a:rPr>
              <a:t>→</a:t>
            </a:r>
          </a:p>
        </p:txBody>
      </p:sp>
      <p:sp>
        <p:nvSpPr>
          <p:cNvPr id="10" name="圓角矩形 9">
            <a:extLst>
              <a:ext uri="{FF2B5EF4-FFF2-40B4-BE49-F238E27FC236}">
                <a16:creationId xmlns:a16="http://schemas.microsoft.com/office/drawing/2014/main" id="{024F8676-77EE-4FD7-8B10-8AEE2BCD8DEB}"/>
              </a:ext>
            </a:extLst>
          </p:cNvPr>
          <p:cNvSpPr>
            <a:spLocks noGrp="1"/>
          </p:cNvSpPr>
          <p:nvPr/>
        </p:nvSpPr>
        <p:spPr>
          <a:xfrm>
            <a:off x="3619500" y="4953000"/>
            <a:ext cx="990600" cy="457200"/>
          </a:xfrm>
          <a:prstGeom prst="roundRect">
            <a:avLst>
              <a:gd name="adj" fmla="val 45833"/>
            </a:avLst>
          </a:prstGeom>
          <a:noFill/>
          <a:ln w="9525">
            <a:solidFill>
              <a:srgbClr val="829097"/>
            </a:solidFill>
            <a:prstDash val="solid"/>
          </a:ln>
        </p:spPr>
        <p:txBody>
          <a:bodyPr lIns="76200" tIns="0" rIns="76200" bIns="0" anchor="ctr">
            <a:normAutofit/>
          </a:bodyPr>
          <a:lstStyle/>
          <a:p>
            <a:pPr algn="ctr">
              <a:defRPr sz="1650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1650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HTML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1377B64-8798-474A-8E93-A5679C3D9C36}"/>
              </a:ext>
            </a:extLst>
          </p:cNvPr>
          <p:cNvSpPr>
            <a:spLocks noGrp="1"/>
          </p:cNvSpPr>
          <p:nvPr/>
        </p:nvSpPr>
        <p:spPr>
          <a:xfrm>
            <a:off x="876300" y="5981700"/>
            <a:ext cx="61912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5000"/>
              </a:lnSpc>
              <a:buNone/>
              <a:defRPr sz="1800" b="0">
                <a:solidFill>
                  <a:srgbClr val="4B6069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 dirty="0" err="1">
                <a:solidFill>
                  <a:srgbClr val="4B6069"/>
                </a:solidFill>
                <a:latin typeface="PingFang TC"/>
                <a:ea typeface="PingFang TC"/>
                <a:cs typeface="PingFang TC"/>
              </a:rPr>
              <a:t>下一次不是重問一次，而是把新資料加進去</a:t>
            </a:r>
            <a:r>
              <a:rPr sz="2400" b="0" dirty="0">
                <a:solidFill>
                  <a:srgbClr val="4B6069"/>
                </a:solidFill>
                <a:latin typeface="PingFang TC"/>
                <a:ea typeface="PingFang TC"/>
                <a:cs typeface="PingFang TC"/>
              </a:rPr>
              <a:t>、</a:t>
            </a:r>
          </a:p>
          <a:p>
            <a:pPr algn="l">
              <a:lnSpc>
                <a:spcPct val="115000"/>
              </a:lnSpc>
              <a:buNone/>
              <a:defRPr sz="1800" b="0">
                <a:solidFill>
                  <a:srgbClr val="4B6069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 dirty="0" err="1">
                <a:solidFill>
                  <a:srgbClr val="4B6069"/>
                </a:solidFill>
                <a:latin typeface="PingFang TC"/>
                <a:ea typeface="PingFang TC"/>
                <a:cs typeface="PingFang TC"/>
              </a:rPr>
              <a:t>重新計算、再產新版</a:t>
            </a:r>
            <a:r>
              <a:rPr sz="2400" b="0" dirty="0">
                <a:solidFill>
                  <a:srgbClr val="4B6069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12" name="圓角矩形 11">
            <a:extLst>
              <a:ext uri="{FF2B5EF4-FFF2-40B4-BE49-F238E27FC236}">
                <a16:creationId xmlns:a16="http://schemas.microsoft.com/office/drawing/2014/main" id="{43930F0B-2828-4443-9451-4A427A86B898}"/>
              </a:ext>
            </a:extLst>
          </p:cNvPr>
          <p:cNvSpPr>
            <a:spLocks noGrp="1"/>
          </p:cNvSpPr>
          <p:nvPr/>
        </p:nvSpPr>
        <p:spPr>
          <a:xfrm>
            <a:off x="7905750" y="685800"/>
            <a:ext cx="6572250" cy="7200900"/>
          </a:xfrm>
          <a:prstGeom prst="roundRect">
            <a:avLst>
              <a:gd name="adj" fmla="val 4348"/>
            </a:avLst>
          </a:prstGeom>
          <a:solidFill>
            <a:srgbClr val="FFFAF1"/>
          </a:solidFill>
          <a:ln w="9525">
            <a:solidFill>
              <a:srgbClr val="B8C1C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28" name="圖片 27"/>
          <p:cNvPicPr>
            <a:picLocks noChangeAspect="1"/>
          </p:cNvPicPr>
          <p:nvPr/>
        </p:nvPicPr>
        <p:blipFill>
          <a:blip r:embed="rId3"/>
          <a:srcRect l="4377" r="4377"/>
          <a:stretch>
            <a:fillRect/>
          </a:stretch>
        </p:blipFill>
        <p:spPr>
          <a:xfrm>
            <a:off x="7915275" y="695325"/>
            <a:ext cx="6553200" cy="7181850"/>
          </a:xfrm>
          <a:prstGeom prst="roundRect">
            <a:avLst>
              <a:gd name="adj" fmla="val 4215"/>
            </a:avLst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632043A3-ED22-443D-BA26-D83470931906}"/>
              </a:ext>
            </a:extLst>
          </p:cNvPr>
          <p:cNvSpPr>
            <a:spLocks noGrp="1"/>
          </p:cNvSpPr>
          <p:nvPr/>
        </p:nvSpPr>
        <p:spPr>
          <a:xfrm>
            <a:off x="876300" y="80200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rPr>
              <a:t>AI × TOKYO / WORKFLOW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BBEDE30-9A5D-4122-B566-B2554AE5B421}"/>
              </a:ext>
            </a:extLst>
          </p:cNvPr>
          <p:cNvSpPr>
            <a:spLocks noGrp="1"/>
          </p:cNvSpPr>
          <p:nvPr/>
        </p:nvSpPr>
        <p:spPr>
          <a:xfrm>
            <a:off x="12954000" y="80200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rPr>
              <a:t>12 / 20</a:t>
            </a:r>
          </a:p>
        </p:txBody>
      </p:sp>
    </p:spTree>
    <p:extLst>
      <p:ext uri="{BB962C8B-B14F-4D97-AF65-F5344CB8AC3E}">
        <p14:creationId xmlns:p14="http://schemas.microsoft.com/office/powerpoint/2010/main" val="910505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36541909-1752-42DD-BB16-EC784A10F399}"/>
              </a:ext>
            </a:extLst>
          </p:cNvPr>
          <p:cNvSpPr>
            <a:spLocks noGrp="1"/>
          </p:cNvSpPr>
          <p:nvPr/>
        </p:nvSpPr>
        <p:spPr>
          <a:xfrm>
            <a:off x="876300" y="2324100"/>
            <a:ext cx="400050" cy="28575"/>
          </a:xfrm>
          <a:prstGeom prst="rect">
            <a:avLst/>
          </a:prstGeom>
          <a:solidFill>
            <a:srgbClr val="247A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kicker-08 / ZOOM OUT">
            <a:extLst>
              <a:ext uri="{FF2B5EF4-FFF2-40B4-BE49-F238E27FC236}">
                <a16:creationId xmlns:a16="http://schemas.microsoft.com/office/drawing/2014/main" id="{19F43A4F-C75C-4BE0-A220-DC05BA27A087}"/>
              </a:ext>
            </a:extLst>
          </p:cNvPr>
          <p:cNvSpPr>
            <a:spLocks noGrp="1"/>
          </p:cNvSpPr>
          <p:nvPr/>
        </p:nvSpPr>
        <p:spPr>
          <a:xfrm>
            <a:off x="1428750" y="2238375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247A86"/>
                </a:solidFill>
                <a:latin typeface="SFMono-Regular"/>
                <a:ea typeface="SFMono-Regular"/>
                <a:cs typeface="SFMono-Regular"/>
              </a:defRPr>
            </a:pPr>
            <a:r>
              <a:rPr sz="1350" b="1">
                <a:solidFill>
                  <a:srgbClr val="247A86"/>
                </a:solidFill>
                <a:latin typeface="SFMono-Regular"/>
                <a:ea typeface="SFMono-Regular"/>
                <a:cs typeface="SFMono-Regular"/>
              </a:rPr>
              <a:t>08 / ZOOM OUT</a:t>
            </a:r>
          </a:p>
        </p:txBody>
      </p:sp>
      <p:sp>
        <p:nvSpPr>
          <p:cNvPr id="3" name="slide-13-title">
            <a:extLst>
              <a:ext uri="{FF2B5EF4-FFF2-40B4-BE49-F238E27FC236}">
                <a16:creationId xmlns:a16="http://schemas.microsoft.com/office/drawing/2014/main" id="{1E1D3E9F-E1BD-408F-B817-BF4D7B5B3EF4}"/>
              </a:ext>
            </a:extLst>
          </p:cNvPr>
          <p:cNvSpPr>
            <a:spLocks noGrp="1"/>
          </p:cNvSpPr>
          <p:nvPr/>
        </p:nvSpPr>
        <p:spPr>
          <a:xfrm>
            <a:off x="876300" y="2819400"/>
            <a:ext cx="64770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6000"/>
              </a:lnSpc>
              <a:buNone/>
              <a:defRPr sz="4125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4125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同一份規劃，</a:t>
            </a:r>
          </a:p>
          <a:p>
            <a:pPr algn="l">
              <a:lnSpc>
                <a:spcPct val="96000"/>
              </a:lnSpc>
              <a:buNone/>
              <a:defRPr sz="4125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4125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可以一路長成</a:t>
            </a:r>
            <a:r>
              <a:rPr sz="4125" b="1">
                <a:solidFill>
                  <a:srgbClr val="D84B35"/>
                </a:solidFill>
                <a:latin typeface="PingFang TC"/>
                <a:ea typeface="PingFang TC"/>
                <a:cs typeface="PingFang TC"/>
              </a:rPr>
              <a:t>可重用服務</a:t>
            </a:r>
            <a:r>
              <a:rPr sz="4125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4" name="圓角矩形 3">
            <a:extLst>
              <a:ext uri="{FF2B5EF4-FFF2-40B4-BE49-F238E27FC236}">
                <a16:creationId xmlns:a16="http://schemas.microsoft.com/office/drawing/2014/main" id="{38E3BB38-945E-4905-9766-2F6D2F890D15}"/>
              </a:ext>
            </a:extLst>
          </p:cNvPr>
          <p:cNvSpPr>
            <a:spLocks noGrp="1"/>
          </p:cNvSpPr>
          <p:nvPr/>
        </p:nvSpPr>
        <p:spPr>
          <a:xfrm>
            <a:off x="876300" y="4762500"/>
            <a:ext cx="1257300" cy="457200"/>
          </a:xfrm>
          <a:prstGeom prst="roundRect">
            <a:avLst>
              <a:gd name="adj" fmla="val 45833"/>
            </a:avLst>
          </a:prstGeom>
          <a:noFill/>
          <a:ln w="9525">
            <a:solidFill>
              <a:srgbClr val="829097"/>
            </a:solidFill>
            <a:prstDash val="solid"/>
          </a:ln>
        </p:spPr>
        <p:txBody>
          <a:bodyPr lIns="76200" tIns="0" rIns="76200" bIns="0" anchor="ctr">
            <a:normAutofit/>
          </a:bodyPr>
          <a:lstStyle/>
          <a:p>
            <a:pPr algn="ctr">
              <a:defRPr sz="1650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1650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個人規劃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070B684-249F-4C4B-8736-A5B55AB5CDCC}"/>
              </a:ext>
            </a:extLst>
          </p:cNvPr>
          <p:cNvSpPr>
            <a:spLocks noGrp="1"/>
          </p:cNvSpPr>
          <p:nvPr/>
        </p:nvSpPr>
        <p:spPr>
          <a:xfrm>
            <a:off x="2190750" y="4810125"/>
            <a:ext cx="342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800" b="1">
                <a:solidFill>
                  <a:srgbClr val="D84B35"/>
                </a:solidFill>
                <a:latin typeface="PingFang TC"/>
                <a:ea typeface="PingFang TC"/>
                <a:cs typeface="PingFang TC"/>
              </a:defRPr>
            </a:pPr>
            <a:r>
              <a:rPr sz="1800" b="1">
                <a:solidFill>
                  <a:srgbClr val="D84B35"/>
                </a:solidFill>
                <a:latin typeface="PingFang TC"/>
                <a:ea typeface="PingFang TC"/>
                <a:cs typeface="PingFang TC"/>
              </a:rPr>
              <a:t>→</a:t>
            </a:r>
          </a:p>
        </p:txBody>
      </p:sp>
      <p:sp>
        <p:nvSpPr>
          <p:cNvPr id="6" name="圓角矩形 5">
            <a:extLst>
              <a:ext uri="{FF2B5EF4-FFF2-40B4-BE49-F238E27FC236}">
                <a16:creationId xmlns:a16="http://schemas.microsoft.com/office/drawing/2014/main" id="{DAA35E4D-B210-4F39-95A2-C1636AC8D51A}"/>
              </a:ext>
            </a:extLst>
          </p:cNvPr>
          <p:cNvSpPr>
            <a:spLocks noGrp="1"/>
          </p:cNvSpPr>
          <p:nvPr/>
        </p:nvSpPr>
        <p:spPr>
          <a:xfrm>
            <a:off x="2590800" y="4762500"/>
            <a:ext cx="914400" cy="457200"/>
          </a:xfrm>
          <a:prstGeom prst="roundRect">
            <a:avLst>
              <a:gd name="adj" fmla="val 45833"/>
            </a:avLst>
          </a:prstGeom>
          <a:noFill/>
          <a:ln w="9525">
            <a:solidFill>
              <a:srgbClr val="829097"/>
            </a:solidFill>
            <a:prstDash val="solid"/>
          </a:ln>
        </p:spPr>
        <p:txBody>
          <a:bodyPr lIns="76200" tIns="0" rIns="76200" bIns="0" anchor="ctr">
            <a:normAutofit/>
          </a:bodyPr>
          <a:lstStyle/>
          <a:p>
            <a:pPr algn="ctr">
              <a:defRPr sz="1650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1650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內容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DCCC4FA-831B-4784-AC6B-DB0A4593369E}"/>
              </a:ext>
            </a:extLst>
          </p:cNvPr>
          <p:cNvSpPr>
            <a:spLocks noGrp="1"/>
          </p:cNvSpPr>
          <p:nvPr/>
        </p:nvSpPr>
        <p:spPr>
          <a:xfrm>
            <a:off x="3562350" y="4810125"/>
            <a:ext cx="342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800" b="1">
                <a:solidFill>
                  <a:srgbClr val="D84B35"/>
                </a:solidFill>
                <a:latin typeface="PingFang TC"/>
                <a:ea typeface="PingFang TC"/>
                <a:cs typeface="PingFang TC"/>
              </a:defRPr>
            </a:pPr>
            <a:r>
              <a:rPr sz="1800" b="1">
                <a:solidFill>
                  <a:srgbClr val="D84B35"/>
                </a:solidFill>
                <a:latin typeface="PingFang TC"/>
                <a:ea typeface="PingFang TC"/>
                <a:cs typeface="PingFang TC"/>
              </a:rPr>
              <a:t>→</a:t>
            </a:r>
          </a:p>
        </p:txBody>
      </p:sp>
      <p:sp>
        <p:nvSpPr>
          <p:cNvPr id="8" name="圓角矩形 7">
            <a:extLst>
              <a:ext uri="{FF2B5EF4-FFF2-40B4-BE49-F238E27FC236}">
                <a16:creationId xmlns:a16="http://schemas.microsoft.com/office/drawing/2014/main" id="{35E1969D-3826-4FF9-8734-25A530C94670}"/>
              </a:ext>
            </a:extLst>
          </p:cNvPr>
          <p:cNvSpPr>
            <a:spLocks noGrp="1"/>
          </p:cNvSpPr>
          <p:nvPr/>
        </p:nvSpPr>
        <p:spPr>
          <a:xfrm>
            <a:off x="3962400" y="4762500"/>
            <a:ext cx="914400" cy="457200"/>
          </a:xfrm>
          <a:prstGeom prst="roundRect">
            <a:avLst>
              <a:gd name="adj" fmla="val 45833"/>
            </a:avLst>
          </a:prstGeom>
          <a:noFill/>
          <a:ln w="9525">
            <a:solidFill>
              <a:srgbClr val="829097"/>
            </a:solidFill>
            <a:prstDash val="solid"/>
          </a:ln>
        </p:spPr>
        <p:txBody>
          <a:bodyPr lIns="76200" tIns="0" rIns="76200" bIns="0" anchor="ctr">
            <a:normAutofit/>
          </a:bodyPr>
          <a:lstStyle/>
          <a:p>
            <a:pPr algn="ctr">
              <a:defRPr sz="1650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1650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功能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665CE75-E8B5-4B82-9366-00FCBB9EC71D}"/>
              </a:ext>
            </a:extLst>
          </p:cNvPr>
          <p:cNvSpPr>
            <a:spLocks noGrp="1"/>
          </p:cNvSpPr>
          <p:nvPr/>
        </p:nvSpPr>
        <p:spPr>
          <a:xfrm>
            <a:off x="876300" y="5829300"/>
            <a:ext cx="61912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5000"/>
              </a:lnSpc>
              <a:buNone/>
              <a:defRPr sz="1800" b="0">
                <a:solidFill>
                  <a:srgbClr val="4B6069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 dirty="0" err="1">
                <a:solidFill>
                  <a:srgbClr val="4B6069"/>
                </a:solidFill>
                <a:latin typeface="PingFang TC"/>
                <a:ea typeface="PingFang TC"/>
                <a:cs typeface="PingFang TC"/>
              </a:rPr>
              <a:t>先替自己做得夠好，再問：別人能不能看</a:t>
            </a:r>
            <a:r>
              <a:rPr sz="2400" b="0" dirty="0">
                <a:solidFill>
                  <a:srgbClr val="4B6069"/>
                </a:solidFill>
                <a:latin typeface="PingFang TC"/>
                <a:ea typeface="PingFang TC"/>
                <a:cs typeface="PingFang TC"/>
              </a:rPr>
              <a:t>？</a:t>
            </a:r>
          </a:p>
          <a:p>
            <a:pPr algn="l">
              <a:lnSpc>
                <a:spcPct val="115000"/>
              </a:lnSpc>
              <a:buNone/>
              <a:defRPr sz="1800" b="0">
                <a:solidFill>
                  <a:srgbClr val="4B6069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 dirty="0" err="1">
                <a:solidFill>
                  <a:srgbClr val="4B6069"/>
                </a:solidFill>
                <a:latin typeface="PingFang TC"/>
                <a:ea typeface="PingFang TC"/>
                <a:cs typeface="PingFang TC"/>
              </a:rPr>
              <a:t>能不能反覆用</a:t>
            </a:r>
            <a:r>
              <a:rPr sz="2400" b="0" dirty="0">
                <a:solidFill>
                  <a:srgbClr val="4B6069"/>
                </a:solidFill>
                <a:latin typeface="PingFang TC"/>
                <a:ea typeface="PingFang TC"/>
                <a:cs typeface="PingFang TC"/>
              </a:rPr>
              <a:t>？</a:t>
            </a:r>
          </a:p>
        </p:txBody>
      </p:sp>
      <p:sp>
        <p:nvSpPr>
          <p:cNvPr id="10" name="圓角矩形 9">
            <a:extLst>
              <a:ext uri="{FF2B5EF4-FFF2-40B4-BE49-F238E27FC236}">
                <a16:creationId xmlns:a16="http://schemas.microsoft.com/office/drawing/2014/main" id="{2A49A65C-7545-4289-8857-596ECE1C696F}"/>
              </a:ext>
            </a:extLst>
          </p:cNvPr>
          <p:cNvSpPr>
            <a:spLocks noGrp="1"/>
          </p:cNvSpPr>
          <p:nvPr/>
        </p:nvSpPr>
        <p:spPr>
          <a:xfrm>
            <a:off x="7429500" y="838200"/>
            <a:ext cx="7048500" cy="6896100"/>
          </a:xfrm>
          <a:prstGeom prst="roundRect">
            <a:avLst>
              <a:gd name="adj" fmla="val 4144"/>
            </a:avLst>
          </a:prstGeom>
          <a:solidFill>
            <a:srgbClr val="FFFAF1"/>
          </a:solidFill>
          <a:ln w="9525">
            <a:solidFill>
              <a:srgbClr val="B8C1C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24" name="圖片 23"/>
          <p:cNvPicPr>
            <a:picLocks noChangeAspect="1"/>
          </p:cNvPicPr>
          <p:nvPr/>
        </p:nvPicPr>
        <p:blipFill>
          <a:blip r:embed="rId3"/>
          <a:srcRect t="1084" b="1084"/>
          <a:stretch>
            <a:fillRect/>
          </a:stretch>
        </p:blipFill>
        <p:spPr>
          <a:xfrm>
            <a:off x="7439025" y="847725"/>
            <a:ext cx="7029450" cy="6877050"/>
          </a:xfrm>
          <a:prstGeom prst="roundRect">
            <a:avLst>
              <a:gd name="adj" fmla="val 4017"/>
            </a:avLst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62417E22-9C4A-4323-838A-84405ABA6141}"/>
              </a:ext>
            </a:extLst>
          </p:cNvPr>
          <p:cNvSpPr>
            <a:spLocks noGrp="1"/>
          </p:cNvSpPr>
          <p:nvPr/>
        </p:nvSpPr>
        <p:spPr>
          <a:xfrm>
            <a:off x="876300" y="80200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rPr>
              <a:t>AI × TOKYO / WORKFLOW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6E4F0AC-7F10-47FF-B327-F66CAD1DD30C}"/>
              </a:ext>
            </a:extLst>
          </p:cNvPr>
          <p:cNvSpPr>
            <a:spLocks noGrp="1"/>
          </p:cNvSpPr>
          <p:nvPr/>
        </p:nvSpPr>
        <p:spPr>
          <a:xfrm>
            <a:off x="12954000" y="80200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rPr>
              <a:t>13 / 20</a:t>
            </a:r>
          </a:p>
        </p:txBody>
      </p:sp>
    </p:spTree>
    <p:extLst>
      <p:ext uri="{BB962C8B-B14F-4D97-AF65-F5344CB8AC3E}">
        <p14:creationId xmlns:p14="http://schemas.microsoft.com/office/powerpoint/2010/main" val="1886770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圓角矩形 9">
            <a:extLst>
              <a:ext uri="{FF2B5EF4-FFF2-40B4-BE49-F238E27FC236}">
                <a16:creationId xmlns:a16="http://schemas.microsoft.com/office/drawing/2014/main" id="{467A2A4B-ED42-4C51-BC20-8D6F49DA115B}"/>
              </a:ext>
            </a:extLst>
          </p:cNvPr>
          <p:cNvSpPr>
            <a:spLocks noGrp="1"/>
          </p:cNvSpPr>
          <p:nvPr/>
        </p:nvSpPr>
        <p:spPr>
          <a:xfrm>
            <a:off x="723900" y="685800"/>
            <a:ext cx="6858000" cy="7200900"/>
          </a:xfrm>
          <a:prstGeom prst="roundRect">
            <a:avLst>
              <a:gd name="adj" fmla="val 4167"/>
            </a:avLst>
          </a:prstGeom>
          <a:solidFill>
            <a:srgbClr val="FFFAF1"/>
          </a:solidFill>
          <a:ln w="9525">
            <a:solidFill>
              <a:srgbClr val="B8C1C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3"/>
          <a:srcRect l="2387" r="2387"/>
          <a:stretch>
            <a:fillRect/>
          </a:stretch>
        </p:blipFill>
        <p:spPr>
          <a:xfrm>
            <a:off x="733425" y="695325"/>
            <a:ext cx="6838950" cy="7181850"/>
          </a:xfrm>
          <a:prstGeom prst="roundRect">
            <a:avLst>
              <a:gd name="adj" fmla="val 4039"/>
            </a:avLst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8F52EC4-FEB0-4302-A6D9-0EC22DC0352A}"/>
              </a:ext>
            </a:extLst>
          </p:cNvPr>
          <p:cNvSpPr>
            <a:spLocks noGrp="1"/>
          </p:cNvSpPr>
          <p:nvPr/>
        </p:nvSpPr>
        <p:spPr>
          <a:xfrm>
            <a:off x="8172450" y="1047750"/>
            <a:ext cx="5334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8384" lnSpcReduction="10000"/>
          </a:bodyPr>
          <a:lstStyle/>
          <a:p>
            <a:pPr algn="l">
              <a:defRPr sz="9900" b="1">
                <a:solidFill>
                  <a:srgbClr val="071B2B">
                    <a:alpha val="12000"/>
                  </a:srgbClr>
                </a:solidFill>
                <a:latin typeface="Georgia"/>
                <a:ea typeface="Georgia"/>
                <a:cs typeface="Georgia"/>
              </a:defRPr>
            </a:pPr>
            <a:r>
              <a:rPr sz="9900" b="1">
                <a:solidFill>
                  <a:srgbClr val="071B2B">
                    <a:alpha val="12000"/>
                  </a:srgbClr>
                </a:solidFill>
                <a:latin typeface="Georgia"/>
                <a:ea typeface="Georgia"/>
                <a:cs typeface="Georgia"/>
              </a:rPr>
              <a:t>BOOK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63C871F-1348-49B1-8D29-72602C6D8D75}"/>
              </a:ext>
            </a:extLst>
          </p:cNvPr>
          <p:cNvSpPr>
            <a:spLocks noGrp="1"/>
          </p:cNvSpPr>
          <p:nvPr/>
        </p:nvSpPr>
        <p:spPr>
          <a:xfrm>
            <a:off x="8172450" y="2466975"/>
            <a:ext cx="400050" cy="28575"/>
          </a:xfrm>
          <a:prstGeom prst="rect">
            <a:avLst/>
          </a:prstGeom>
          <a:solidFill>
            <a:srgbClr val="247A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kicker-09 / 旅遊書">
            <a:extLst>
              <a:ext uri="{FF2B5EF4-FFF2-40B4-BE49-F238E27FC236}">
                <a16:creationId xmlns:a16="http://schemas.microsoft.com/office/drawing/2014/main" id="{C42835EC-EB19-4282-81AA-1FD9A4085599}"/>
              </a:ext>
            </a:extLst>
          </p:cNvPr>
          <p:cNvSpPr>
            <a:spLocks noGrp="1"/>
          </p:cNvSpPr>
          <p:nvPr/>
        </p:nvSpPr>
        <p:spPr>
          <a:xfrm>
            <a:off x="8724900" y="23812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247A86"/>
                </a:solidFill>
                <a:latin typeface="SFMono-Regular"/>
                <a:ea typeface="SFMono-Regular"/>
                <a:cs typeface="SFMono-Regular"/>
              </a:defRPr>
            </a:pPr>
            <a:r>
              <a:rPr sz="1350" b="1">
                <a:solidFill>
                  <a:srgbClr val="247A86"/>
                </a:solidFill>
                <a:latin typeface="SFMono-Regular"/>
                <a:ea typeface="SFMono-Regular"/>
                <a:cs typeface="SFMono-Regular"/>
              </a:rPr>
              <a:t>09 / 旅遊書</a:t>
            </a:r>
          </a:p>
        </p:txBody>
      </p:sp>
      <p:sp>
        <p:nvSpPr>
          <p:cNvPr id="6" name="slide-14-title">
            <a:extLst>
              <a:ext uri="{FF2B5EF4-FFF2-40B4-BE49-F238E27FC236}">
                <a16:creationId xmlns:a16="http://schemas.microsoft.com/office/drawing/2014/main" id="{6EBAF600-CF4D-449D-AAEC-C17EFC096BE3}"/>
              </a:ext>
            </a:extLst>
          </p:cNvPr>
          <p:cNvSpPr>
            <a:spLocks noGrp="1"/>
          </p:cNvSpPr>
          <p:nvPr/>
        </p:nvSpPr>
        <p:spPr>
          <a:xfrm>
            <a:off x="8172450" y="3000375"/>
            <a:ext cx="6191250" cy="1476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6000"/>
              </a:lnSpc>
              <a:buNone/>
              <a:defRPr sz="4050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4050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把自己的規劃，</a:t>
            </a:r>
          </a:p>
          <a:p>
            <a:pPr algn="l">
              <a:lnSpc>
                <a:spcPct val="96000"/>
              </a:lnSpc>
              <a:buNone/>
              <a:defRPr sz="4050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4050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變成</a:t>
            </a:r>
            <a:r>
              <a:rPr sz="4050" b="1">
                <a:solidFill>
                  <a:srgbClr val="D84B35"/>
                </a:solidFill>
                <a:latin typeface="PingFang TC"/>
                <a:ea typeface="PingFang TC"/>
                <a:cs typeface="PingFang TC"/>
              </a:rPr>
              <a:t>別人看得懂</a:t>
            </a:r>
            <a:r>
              <a:rPr sz="4050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的介紹。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52889A5-2E41-4211-94C1-1877CF60D6AF}"/>
              </a:ext>
            </a:extLst>
          </p:cNvPr>
          <p:cNvSpPr>
            <a:spLocks noGrp="1"/>
          </p:cNvSpPr>
          <p:nvPr/>
        </p:nvSpPr>
        <p:spPr>
          <a:xfrm>
            <a:off x="8172450" y="4953000"/>
            <a:ext cx="64579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8000"/>
              </a:lnSpc>
              <a:buNone/>
              <a:defRPr sz="1875" b="0">
                <a:solidFill>
                  <a:srgbClr val="4B6069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4B6069"/>
                </a:solidFill>
                <a:latin typeface="PingFang TC"/>
                <a:ea typeface="PingFang TC"/>
                <a:cs typeface="PingFang TC"/>
              </a:rPr>
              <a:t>補上圖片、故事與背景，成果就從「我的答案」</a:t>
            </a:r>
          </a:p>
          <a:p>
            <a:pPr algn="l">
              <a:lnSpc>
                <a:spcPct val="118000"/>
              </a:lnSpc>
              <a:buNone/>
              <a:defRPr sz="1875" b="0">
                <a:solidFill>
                  <a:srgbClr val="4B6069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4B6069"/>
                </a:solidFill>
                <a:latin typeface="PingFang TC"/>
                <a:ea typeface="PingFang TC"/>
                <a:cs typeface="PingFang TC"/>
              </a:rPr>
              <a:t>變成「別人的入口」。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D2A72B4-F191-4A24-9CE8-89863D1D3233}"/>
              </a:ext>
            </a:extLst>
          </p:cNvPr>
          <p:cNvSpPr>
            <a:spLocks noGrp="1"/>
          </p:cNvSpPr>
          <p:nvPr/>
        </p:nvSpPr>
        <p:spPr>
          <a:xfrm>
            <a:off x="876300" y="80200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rPr>
              <a:t>AI × TOKYO / WORKFLOW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71C3A63-9B88-48C3-941B-4E2B02B42BB5}"/>
              </a:ext>
            </a:extLst>
          </p:cNvPr>
          <p:cNvSpPr>
            <a:spLocks noGrp="1"/>
          </p:cNvSpPr>
          <p:nvPr/>
        </p:nvSpPr>
        <p:spPr>
          <a:xfrm>
            <a:off x="12954000" y="80200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rPr>
              <a:t>14 / 20</a:t>
            </a:r>
          </a:p>
        </p:txBody>
      </p:sp>
    </p:spTree>
    <p:extLst>
      <p:ext uri="{BB962C8B-B14F-4D97-AF65-F5344CB8AC3E}">
        <p14:creationId xmlns:p14="http://schemas.microsoft.com/office/powerpoint/2010/main" val="555765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93EDF74A-F104-4E97-BAD1-BE6F36177AA2}"/>
              </a:ext>
            </a:extLst>
          </p:cNvPr>
          <p:cNvSpPr>
            <a:spLocks noGrp="1"/>
          </p:cNvSpPr>
          <p:nvPr/>
        </p:nvSpPr>
        <p:spPr>
          <a:xfrm>
            <a:off x="876300" y="952500"/>
            <a:ext cx="5334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8384" lnSpcReduction="10000"/>
          </a:bodyPr>
          <a:lstStyle/>
          <a:p>
            <a:pPr algn="l">
              <a:defRPr sz="9900" b="1">
                <a:solidFill>
                  <a:srgbClr val="FFFFFF">
                    <a:alpha val="10000"/>
                  </a:srgbClr>
                </a:solidFill>
                <a:latin typeface="Georgia"/>
                <a:ea typeface="Georgia"/>
                <a:cs typeface="Georgia"/>
              </a:defRPr>
            </a:pPr>
            <a:r>
              <a:rPr sz="9900" b="1">
                <a:solidFill>
                  <a:srgbClr val="FFFFFF">
                    <a:alpha val="10000"/>
                  </a:srgbClr>
                </a:solidFill>
                <a:latin typeface="Georgia"/>
                <a:ea typeface="Georgia"/>
                <a:cs typeface="Georgia"/>
              </a:rPr>
              <a:t>SITE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09136B9-EEB1-4E32-94CF-BDAE57E01FDB}"/>
              </a:ext>
            </a:extLst>
          </p:cNvPr>
          <p:cNvSpPr>
            <a:spLocks noGrp="1"/>
          </p:cNvSpPr>
          <p:nvPr/>
        </p:nvSpPr>
        <p:spPr>
          <a:xfrm>
            <a:off x="876300" y="2371725"/>
            <a:ext cx="400050" cy="28575"/>
          </a:xfrm>
          <a:prstGeom prst="rect">
            <a:avLst/>
          </a:prstGeom>
          <a:solidFill>
            <a:srgbClr val="5AC8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kicker-10 / 旅遊網站">
            <a:extLst>
              <a:ext uri="{FF2B5EF4-FFF2-40B4-BE49-F238E27FC236}">
                <a16:creationId xmlns:a16="http://schemas.microsoft.com/office/drawing/2014/main" id="{DDB291B2-CEB0-426B-AC80-5ED4371F5253}"/>
              </a:ext>
            </a:extLst>
          </p:cNvPr>
          <p:cNvSpPr>
            <a:spLocks noGrp="1"/>
          </p:cNvSpPr>
          <p:nvPr/>
        </p:nvSpPr>
        <p:spPr>
          <a:xfrm>
            <a:off x="1428750" y="228600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35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rPr>
              <a:t>10 / 旅遊網站</a:t>
            </a:r>
          </a:p>
        </p:txBody>
      </p:sp>
      <p:sp>
        <p:nvSpPr>
          <p:cNvPr id="4" name="slide-15-title">
            <a:extLst>
              <a:ext uri="{FF2B5EF4-FFF2-40B4-BE49-F238E27FC236}">
                <a16:creationId xmlns:a16="http://schemas.microsoft.com/office/drawing/2014/main" id="{A18781F7-CE6C-4B8B-9A83-7285C1657959}"/>
              </a:ext>
            </a:extLst>
          </p:cNvPr>
          <p:cNvSpPr>
            <a:spLocks noGrp="1"/>
          </p:cNvSpPr>
          <p:nvPr/>
        </p:nvSpPr>
        <p:spPr>
          <a:xfrm>
            <a:off x="876300" y="2905125"/>
            <a:ext cx="6191250" cy="1476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6000"/>
              </a:lnSpc>
              <a:buNone/>
              <a:defRPr sz="4125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4125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讓許多人，</a:t>
            </a:r>
          </a:p>
          <a:p>
            <a:pPr algn="l">
              <a:lnSpc>
                <a:spcPct val="96000"/>
              </a:lnSpc>
              <a:buNone/>
              <a:defRPr sz="4125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4125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在不同時間</a:t>
            </a:r>
            <a:r>
              <a:rPr sz="4125" b="1">
                <a:solidFill>
                  <a:srgbClr val="5AC8D8"/>
                </a:solidFill>
                <a:latin typeface="PingFang TC"/>
                <a:ea typeface="PingFang TC"/>
                <a:cs typeface="PingFang TC"/>
              </a:rPr>
              <a:t>反覆觀看</a:t>
            </a:r>
            <a:r>
              <a:rPr sz="4125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71E3967-BC85-4517-AD11-BC4893CABB24}"/>
              </a:ext>
            </a:extLst>
          </p:cNvPr>
          <p:cNvSpPr>
            <a:spLocks noGrp="1"/>
          </p:cNvSpPr>
          <p:nvPr/>
        </p:nvSpPr>
        <p:spPr>
          <a:xfrm>
            <a:off x="876300" y="4686300"/>
            <a:ext cx="838200" cy="66675"/>
          </a:xfrm>
          <a:prstGeom prst="rect">
            <a:avLst/>
          </a:prstGeom>
          <a:solidFill>
            <a:srgbClr val="D84B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F0009D0-BDE7-4F2E-A1DC-4EA4DE73CEDE}"/>
              </a:ext>
            </a:extLst>
          </p:cNvPr>
          <p:cNvSpPr>
            <a:spLocks noGrp="1"/>
          </p:cNvSpPr>
          <p:nvPr/>
        </p:nvSpPr>
        <p:spPr>
          <a:xfrm>
            <a:off x="876299" y="5191125"/>
            <a:ext cx="6543675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500"/>
          </a:bodyPr>
          <a:lstStyle/>
          <a:p>
            <a:pPr algn="l">
              <a:lnSpc>
                <a:spcPct val="118000"/>
              </a:lnSpc>
              <a:buNone/>
              <a:defRPr sz="1875" b="0">
                <a:solidFill>
                  <a:srgbClr val="C4D1D4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 dirty="0" err="1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一次講解，變成可以持續被搜尋、閱讀、分享的內容</a:t>
            </a:r>
            <a:endParaRPr sz="2400" b="0" dirty="0">
              <a:solidFill>
                <a:srgbClr val="C4D1D4"/>
              </a:solidFill>
              <a:latin typeface="PingFang TC"/>
              <a:ea typeface="PingFang TC"/>
              <a:cs typeface="PingFang TC"/>
            </a:endParaRPr>
          </a:p>
          <a:p>
            <a:pPr algn="l">
              <a:lnSpc>
                <a:spcPct val="118000"/>
              </a:lnSpc>
              <a:buNone/>
              <a:defRPr sz="1875" b="0">
                <a:solidFill>
                  <a:srgbClr val="C4D1D4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 dirty="0" err="1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這裡開始出現盈利點</a:t>
            </a:r>
            <a:r>
              <a:rPr sz="2400" b="0" dirty="0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7" name="圓角矩形 6">
            <a:extLst>
              <a:ext uri="{FF2B5EF4-FFF2-40B4-BE49-F238E27FC236}">
                <a16:creationId xmlns:a16="http://schemas.microsoft.com/office/drawing/2014/main" id="{A14E341C-75DF-42FC-9C6F-A4E42CC8F658}"/>
              </a:ext>
            </a:extLst>
          </p:cNvPr>
          <p:cNvSpPr>
            <a:spLocks noGrp="1"/>
          </p:cNvSpPr>
          <p:nvPr/>
        </p:nvSpPr>
        <p:spPr>
          <a:xfrm>
            <a:off x="7429500" y="685800"/>
            <a:ext cx="7048500" cy="7200900"/>
          </a:xfrm>
          <a:prstGeom prst="roundRect">
            <a:avLst>
              <a:gd name="adj" fmla="val 4054"/>
            </a:avLst>
          </a:prstGeom>
          <a:solidFill>
            <a:srgbClr val="FFFAF1"/>
          </a:solidFill>
          <a:ln w="9525">
            <a:solidFill>
              <a:srgbClr val="B8C1C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3"/>
          <a:srcRect l="1061" r="1061"/>
          <a:stretch>
            <a:fillRect/>
          </a:stretch>
        </p:blipFill>
        <p:spPr>
          <a:xfrm>
            <a:off x="7549865" y="695325"/>
            <a:ext cx="7029450" cy="7181850"/>
          </a:xfrm>
          <a:prstGeom prst="roundRect">
            <a:avLst>
              <a:gd name="adj" fmla="val 3930"/>
            </a:avLst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3BCAC456-99B3-4E01-80AE-EAEA86E48B71}"/>
              </a:ext>
            </a:extLst>
          </p:cNvPr>
          <p:cNvSpPr>
            <a:spLocks noGrp="1"/>
          </p:cNvSpPr>
          <p:nvPr/>
        </p:nvSpPr>
        <p:spPr>
          <a:xfrm>
            <a:off x="876300" y="80200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AI × TOKYO / WORKFLOW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C90DA2-8EA0-4DE7-B2BE-7162D416609F}"/>
              </a:ext>
            </a:extLst>
          </p:cNvPr>
          <p:cNvSpPr>
            <a:spLocks noGrp="1"/>
          </p:cNvSpPr>
          <p:nvPr/>
        </p:nvSpPr>
        <p:spPr>
          <a:xfrm>
            <a:off x="12954000" y="80200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15 / 20</a:t>
            </a:r>
          </a:p>
        </p:txBody>
      </p:sp>
    </p:spTree>
    <p:extLst>
      <p:ext uri="{BB962C8B-B14F-4D97-AF65-F5344CB8AC3E}">
        <p14:creationId xmlns:p14="http://schemas.microsoft.com/office/powerpoint/2010/main" val="797558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圓角矩形 9">
            <a:extLst>
              <a:ext uri="{FF2B5EF4-FFF2-40B4-BE49-F238E27FC236}">
                <a16:creationId xmlns:a16="http://schemas.microsoft.com/office/drawing/2014/main" id="{0D2FED53-B7E9-4C8A-B89C-627B7B7553FA}"/>
              </a:ext>
            </a:extLst>
          </p:cNvPr>
          <p:cNvSpPr>
            <a:spLocks noGrp="1"/>
          </p:cNvSpPr>
          <p:nvPr/>
        </p:nvSpPr>
        <p:spPr>
          <a:xfrm>
            <a:off x="723900" y="685800"/>
            <a:ext cx="6858000" cy="7200900"/>
          </a:xfrm>
          <a:prstGeom prst="roundRect">
            <a:avLst>
              <a:gd name="adj" fmla="val 4167"/>
            </a:avLst>
          </a:prstGeom>
          <a:solidFill>
            <a:srgbClr val="FFFAF1"/>
          </a:solidFill>
          <a:ln w="9525">
            <a:solidFill>
              <a:srgbClr val="B8C1C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3"/>
          <a:srcRect l="2387" r="2387"/>
          <a:stretch>
            <a:fillRect/>
          </a:stretch>
        </p:blipFill>
        <p:spPr>
          <a:xfrm>
            <a:off x="733425" y="695325"/>
            <a:ext cx="6838950" cy="7181850"/>
          </a:xfrm>
          <a:prstGeom prst="roundRect">
            <a:avLst>
              <a:gd name="adj" fmla="val 4039"/>
            </a:avLst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6EABB1E-124B-46E7-8B68-742DDFDE3EAB}"/>
              </a:ext>
            </a:extLst>
          </p:cNvPr>
          <p:cNvSpPr>
            <a:spLocks noGrp="1"/>
          </p:cNvSpPr>
          <p:nvPr/>
        </p:nvSpPr>
        <p:spPr>
          <a:xfrm>
            <a:off x="8172450" y="1000125"/>
            <a:ext cx="6096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086"/>
          </a:bodyPr>
          <a:lstStyle/>
          <a:p>
            <a:pPr algn="l">
              <a:defRPr sz="9300" b="1">
                <a:solidFill>
                  <a:srgbClr val="071B2B">
                    <a:alpha val="12000"/>
                  </a:srgbClr>
                </a:solidFill>
                <a:latin typeface="Georgia"/>
                <a:ea typeface="Georgia"/>
                <a:cs typeface="Georgia"/>
              </a:defRPr>
            </a:pPr>
            <a:r>
              <a:rPr sz="9300" b="1">
                <a:solidFill>
                  <a:srgbClr val="071B2B">
                    <a:alpha val="12000"/>
                  </a:srgbClr>
                </a:solidFill>
                <a:latin typeface="Georgia"/>
                <a:ea typeface="Georgia"/>
                <a:cs typeface="Georgia"/>
              </a:rPr>
              <a:t>ENGINE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29A853D-DE2A-4995-B818-7C3BE3CD1B79}"/>
              </a:ext>
            </a:extLst>
          </p:cNvPr>
          <p:cNvSpPr>
            <a:spLocks noGrp="1"/>
          </p:cNvSpPr>
          <p:nvPr/>
        </p:nvSpPr>
        <p:spPr>
          <a:xfrm>
            <a:off x="8172450" y="2466975"/>
            <a:ext cx="400050" cy="28575"/>
          </a:xfrm>
          <a:prstGeom prst="rect">
            <a:avLst/>
          </a:prstGeom>
          <a:solidFill>
            <a:srgbClr val="247A8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kicker-11 / 比價網站">
            <a:extLst>
              <a:ext uri="{FF2B5EF4-FFF2-40B4-BE49-F238E27FC236}">
                <a16:creationId xmlns:a16="http://schemas.microsoft.com/office/drawing/2014/main" id="{16DB0F7D-F55A-4031-BCAB-4F02EC2B3900}"/>
              </a:ext>
            </a:extLst>
          </p:cNvPr>
          <p:cNvSpPr>
            <a:spLocks noGrp="1"/>
          </p:cNvSpPr>
          <p:nvPr/>
        </p:nvSpPr>
        <p:spPr>
          <a:xfrm>
            <a:off x="8724900" y="23812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247A86"/>
                </a:solidFill>
                <a:latin typeface="SFMono-Regular"/>
                <a:ea typeface="SFMono-Regular"/>
                <a:cs typeface="SFMono-Regular"/>
              </a:defRPr>
            </a:pPr>
            <a:r>
              <a:rPr sz="1350" b="1">
                <a:solidFill>
                  <a:srgbClr val="247A86"/>
                </a:solidFill>
                <a:latin typeface="SFMono-Regular"/>
                <a:ea typeface="SFMono-Regular"/>
                <a:cs typeface="SFMono-Regular"/>
              </a:rPr>
              <a:t>11 / 比價網站</a:t>
            </a:r>
          </a:p>
        </p:txBody>
      </p:sp>
      <p:sp>
        <p:nvSpPr>
          <p:cNvPr id="6" name="slide-16-title">
            <a:extLst>
              <a:ext uri="{FF2B5EF4-FFF2-40B4-BE49-F238E27FC236}">
                <a16:creationId xmlns:a16="http://schemas.microsoft.com/office/drawing/2014/main" id="{6ACA71C4-C646-4E54-9D06-654E011601BE}"/>
              </a:ext>
            </a:extLst>
          </p:cNvPr>
          <p:cNvSpPr>
            <a:spLocks noGrp="1"/>
          </p:cNvSpPr>
          <p:nvPr/>
        </p:nvSpPr>
        <p:spPr>
          <a:xfrm>
            <a:off x="8172450" y="3000375"/>
            <a:ext cx="6191250" cy="1476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6000"/>
              </a:lnSpc>
              <a:buNone/>
              <a:defRPr sz="4050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4050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把比較方式，</a:t>
            </a:r>
          </a:p>
          <a:p>
            <a:pPr algn="l">
              <a:lnSpc>
                <a:spcPct val="96000"/>
              </a:lnSpc>
              <a:buNone/>
              <a:defRPr sz="4050" b="1">
                <a:solidFill>
                  <a:srgbClr val="071B2B"/>
                </a:solidFill>
                <a:latin typeface="PingFang TC"/>
                <a:ea typeface="PingFang TC"/>
                <a:cs typeface="PingFang TC"/>
              </a:defRPr>
            </a:pPr>
            <a:r>
              <a:rPr sz="4050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做成</a:t>
            </a:r>
            <a:r>
              <a:rPr sz="4050" b="1">
                <a:solidFill>
                  <a:srgbClr val="D84B35"/>
                </a:solidFill>
                <a:latin typeface="PingFang TC"/>
                <a:ea typeface="PingFang TC"/>
                <a:cs typeface="PingFang TC"/>
              </a:rPr>
              <a:t>可重複使用</a:t>
            </a:r>
            <a:r>
              <a:rPr sz="4050" b="1">
                <a:solidFill>
                  <a:srgbClr val="071B2B"/>
                </a:solidFill>
                <a:latin typeface="PingFang TC"/>
                <a:ea typeface="PingFang TC"/>
                <a:cs typeface="PingFang TC"/>
              </a:rPr>
              <a:t>的功能。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04EAA72-B34F-4301-AC5A-5C9984DA2E61}"/>
              </a:ext>
            </a:extLst>
          </p:cNvPr>
          <p:cNvSpPr>
            <a:spLocks noGrp="1"/>
          </p:cNvSpPr>
          <p:nvPr/>
        </p:nvSpPr>
        <p:spPr>
          <a:xfrm>
            <a:off x="8172450" y="4953000"/>
            <a:ext cx="5905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8000"/>
              </a:lnSpc>
              <a:buNone/>
              <a:defRPr sz="1875" b="0">
                <a:solidFill>
                  <a:srgbClr val="4B6069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 dirty="0" err="1">
                <a:solidFill>
                  <a:srgbClr val="4B6069"/>
                </a:solidFill>
                <a:latin typeface="PingFang TC"/>
                <a:ea typeface="PingFang TC"/>
                <a:cs typeface="PingFang TC"/>
              </a:rPr>
              <a:t>輸入日期與條件，就用同一口徑重算</a:t>
            </a:r>
            <a:r>
              <a:rPr sz="2400" b="0" dirty="0">
                <a:solidFill>
                  <a:srgbClr val="4B6069"/>
                </a:solidFill>
                <a:latin typeface="PingFang TC"/>
                <a:ea typeface="PingFang TC"/>
                <a:cs typeface="PingFang TC"/>
              </a:rPr>
              <a:t>；</a:t>
            </a:r>
          </a:p>
          <a:p>
            <a:pPr algn="l">
              <a:lnSpc>
                <a:spcPct val="118000"/>
              </a:lnSpc>
              <a:buNone/>
              <a:defRPr sz="1875" b="0">
                <a:solidFill>
                  <a:srgbClr val="4B6069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 dirty="0" err="1">
                <a:solidFill>
                  <a:srgbClr val="4B6069"/>
                </a:solidFill>
                <a:latin typeface="PingFang TC"/>
                <a:ea typeface="PingFang TC"/>
                <a:cs typeface="PingFang TC"/>
              </a:rPr>
              <a:t>價值不只在內容，更在可重跑的方法</a:t>
            </a:r>
            <a:r>
              <a:rPr sz="2400" b="0" dirty="0">
                <a:solidFill>
                  <a:srgbClr val="4B6069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49FE72B-84BC-4415-B258-F619A3A04D79}"/>
              </a:ext>
            </a:extLst>
          </p:cNvPr>
          <p:cNvSpPr>
            <a:spLocks noGrp="1"/>
          </p:cNvSpPr>
          <p:nvPr/>
        </p:nvSpPr>
        <p:spPr>
          <a:xfrm>
            <a:off x="876300" y="80200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rPr>
              <a:t>AI × TOKYO / WORKFLOW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1ADBB17-815E-4126-91C1-F739A81CCAA0}"/>
              </a:ext>
            </a:extLst>
          </p:cNvPr>
          <p:cNvSpPr>
            <a:spLocks noGrp="1"/>
          </p:cNvSpPr>
          <p:nvPr/>
        </p:nvSpPr>
        <p:spPr>
          <a:xfrm>
            <a:off x="12954000" y="80200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738087"/>
                </a:solidFill>
                <a:latin typeface="SFMono-Regular"/>
                <a:ea typeface="SFMono-Regular"/>
                <a:cs typeface="SFMono-Regular"/>
              </a:rPr>
              <a:t>16 / 20</a:t>
            </a:r>
          </a:p>
        </p:txBody>
      </p:sp>
    </p:spTree>
    <p:extLst>
      <p:ext uri="{BB962C8B-B14F-4D97-AF65-F5344CB8AC3E}">
        <p14:creationId xmlns:p14="http://schemas.microsoft.com/office/powerpoint/2010/main" val="9096997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A6646917-1C41-4A04-A340-C18858A4E442}"/>
              </a:ext>
            </a:extLst>
          </p:cNvPr>
          <p:cNvSpPr>
            <a:spLocks noGrp="1"/>
          </p:cNvSpPr>
          <p:nvPr/>
        </p:nvSpPr>
        <p:spPr>
          <a:xfrm>
            <a:off x="876300" y="1657350"/>
            <a:ext cx="400050" cy="28575"/>
          </a:xfrm>
          <a:prstGeom prst="rect">
            <a:avLst/>
          </a:prstGeom>
          <a:solidFill>
            <a:srgbClr val="5AC8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kicker-12 / VERSION FOLDERS">
            <a:extLst>
              <a:ext uri="{FF2B5EF4-FFF2-40B4-BE49-F238E27FC236}">
                <a16:creationId xmlns:a16="http://schemas.microsoft.com/office/drawing/2014/main" id="{59D84695-7DA6-4A92-96BD-D942D0C6AFD7}"/>
              </a:ext>
            </a:extLst>
          </p:cNvPr>
          <p:cNvSpPr>
            <a:spLocks noGrp="1"/>
          </p:cNvSpPr>
          <p:nvPr/>
        </p:nvSpPr>
        <p:spPr>
          <a:xfrm>
            <a:off x="1428750" y="1571625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35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rPr>
              <a:t>12 / VERSION FOLDERS</a:t>
            </a:r>
          </a:p>
        </p:txBody>
      </p:sp>
      <p:sp>
        <p:nvSpPr>
          <p:cNvPr id="3" name="slide-17-title">
            <a:extLst>
              <a:ext uri="{FF2B5EF4-FFF2-40B4-BE49-F238E27FC236}">
                <a16:creationId xmlns:a16="http://schemas.microsoft.com/office/drawing/2014/main" id="{A83A4E71-7C73-4C4C-BC0A-CB213B51B66B}"/>
              </a:ext>
            </a:extLst>
          </p:cNvPr>
          <p:cNvSpPr>
            <a:spLocks noGrp="1"/>
          </p:cNvSpPr>
          <p:nvPr/>
        </p:nvSpPr>
        <p:spPr>
          <a:xfrm>
            <a:off x="876300" y="2190750"/>
            <a:ext cx="6191250" cy="1476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6000"/>
              </a:lnSpc>
              <a:buNone/>
              <a:defRPr sz="4125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4125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先用</a:t>
            </a:r>
            <a:r>
              <a:rPr sz="4125" b="1">
                <a:solidFill>
                  <a:srgbClr val="D8AD55"/>
                </a:solidFill>
                <a:latin typeface="PingFang TC"/>
                <a:ea typeface="PingFang TC"/>
                <a:cs typeface="PingFang TC"/>
              </a:rPr>
              <a:t>版本目錄</a:t>
            </a:r>
            <a:r>
              <a:rPr sz="4125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，</a:t>
            </a:r>
          </a:p>
          <a:p>
            <a:pPr algn="l">
              <a:lnSpc>
                <a:spcPct val="96000"/>
              </a:lnSpc>
              <a:buNone/>
              <a:defRPr sz="4125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4125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替各種可能性留下備份。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61F3C01-19F8-4C1B-A50E-235E09C799D4}"/>
              </a:ext>
            </a:extLst>
          </p:cNvPr>
          <p:cNvSpPr>
            <a:spLocks noGrp="1"/>
          </p:cNvSpPr>
          <p:nvPr/>
        </p:nvSpPr>
        <p:spPr>
          <a:xfrm>
            <a:off x="876300" y="4143375"/>
            <a:ext cx="5905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9FB3B8"/>
                </a:solidFill>
                <a:latin typeface="SFMono-Regular"/>
                <a:ea typeface="SFMono-Regular"/>
                <a:cs typeface="SFMono-Regular"/>
              </a:defRPr>
            </a:pPr>
            <a:r>
              <a:rPr sz="2000" b="1" dirty="0">
                <a:solidFill>
                  <a:srgbClr val="9FB3B8"/>
                </a:solidFill>
                <a:latin typeface="SFMono-Regular"/>
                <a:ea typeface="SFMono-Regular"/>
                <a:cs typeface="SFMono-Regular"/>
              </a:rPr>
              <a:t>旅遊規劃_v1.html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EB4867D-2EB5-4087-BE07-CE548AC1BD5E}"/>
              </a:ext>
            </a:extLst>
          </p:cNvPr>
          <p:cNvSpPr>
            <a:spLocks noGrp="1"/>
          </p:cNvSpPr>
          <p:nvPr/>
        </p:nvSpPr>
        <p:spPr>
          <a:xfrm>
            <a:off x="876300" y="4543425"/>
            <a:ext cx="5905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9FB3B8"/>
                </a:solidFill>
                <a:latin typeface="SFMono-Regular"/>
                <a:ea typeface="SFMono-Regular"/>
                <a:cs typeface="SFMono-Regular"/>
              </a:defRPr>
            </a:pPr>
            <a:r>
              <a:rPr sz="2000" b="1" dirty="0" err="1">
                <a:solidFill>
                  <a:srgbClr val="9FB3B8"/>
                </a:solidFill>
                <a:latin typeface="SFMono-Regular"/>
                <a:ea typeface="SFMono-Regular"/>
                <a:cs typeface="SFMono-Regular"/>
              </a:rPr>
              <a:t>旅遊規劃_加飯店比較.html</a:t>
            </a:r>
            <a:endParaRPr sz="2000" b="1" dirty="0">
              <a:solidFill>
                <a:srgbClr val="9FB3B8"/>
              </a:solidFill>
              <a:latin typeface="SFMono-Regular"/>
              <a:ea typeface="SFMono-Regular"/>
              <a:cs typeface="SFMono-Regular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447690C-4E10-4F6F-9E02-70518712F662}"/>
              </a:ext>
            </a:extLst>
          </p:cNvPr>
          <p:cNvSpPr>
            <a:spLocks noGrp="1"/>
          </p:cNvSpPr>
          <p:nvPr/>
        </p:nvSpPr>
        <p:spPr>
          <a:xfrm>
            <a:off x="876300" y="4943475"/>
            <a:ext cx="5905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9FB3B8"/>
                </a:solidFill>
                <a:latin typeface="SFMono-Regular"/>
                <a:ea typeface="SFMono-Regular"/>
                <a:cs typeface="SFMono-Regular"/>
              </a:defRPr>
            </a:pPr>
            <a:r>
              <a:rPr sz="2000" b="1">
                <a:solidFill>
                  <a:srgbClr val="9FB3B8"/>
                </a:solidFill>
                <a:latin typeface="SFMono-Regular"/>
                <a:ea typeface="SFMono-Regular"/>
                <a:cs typeface="SFMono-Regular"/>
              </a:rPr>
              <a:t>旅遊規劃_地圖優化.html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EB0ACD2-2063-4BBB-A702-6A5F71A3FAC1}"/>
              </a:ext>
            </a:extLst>
          </p:cNvPr>
          <p:cNvSpPr>
            <a:spLocks noGrp="1"/>
          </p:cNvSpPr>
          <p:nvPr/>
        </p:nvSpPr>
        <p:spPr>
          <a:xfrm>
            <a:off x="876300" y="5343525"/>
            <a:ext cx="5905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D8AD55"/>
                </a:solidFill>
                <a:latin typeface="SFMono-Regular"/>
                <a:ea typeface="SFMono-Regular"/>
                <a:cs typeface="SFMono-Regular"/>
              </a:defRPr>
            </a:pPr>
            <a:r>
              <a:rPr sz="2000" b="1">
                <a:solidFill>
                  <a:srgbClr val="D8AD55"/>
                </a:solidFill>
                <a:latin typeface="SFMono-Regular"/>
                <a:ea typeface="SFMono-Regular"/>
                <a:cs typeface="SFMono-Regular"/>
              </a:rPr>
              <a:t>旅遊規劃_最終版.html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06930F9-0046-468D-8C13-AE7238A18C16}"/>
              </a:ext>
            </a:extLst>
          </p:cNvPr>
          <p:cNvSpPr>
            <a:spLocks noGrp="1"/>
          </p:cNvSpPr>
          <p:nvPr/>
        </p:nvSpPr>
        <p:spPr>
          <a:xfrm>
            <a:off x="876300" y="6096000"/>
            <a:ext cx="5905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8000"/>
              </a:lnSpc>
              <a:buNone/>
              <a:defRPr sz="1875" b="0">
                <a:solidFill>
                  <a:srgbClr val="C4D1D4"/>
                </a:solidFill>
                <a:latin typeface="PingFang TC"/>
                <a:ea typeface="PingFang TC"/>
                <a:cs typeface="PingFang TC"/>
              </a:defRPr>
            </a:pPr>
            <a:r>
              <a:rPr sz="1875" b="0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簡單、直覺、看得見；但版本一多，</a:t>
            </a:r>
          </a:p>
          <a:p>
            <a:pPr algn="l">
              <a:lnSpc>
                <a:spcPct val="118000"/>
              </a:lnSpc>
              <a:buNone/>
              <a:defRPr sz="1875" b="0">
                <a:solidFill>
                  <a:srgbClr val="C4D1D4"/>
                </a:solidFill>
                <a:latin typeface="PingFang TC"/>
                <a:ea typeface="PingFang TC"/>
                <a:cs typeface="PingFang TC"/>
              </a:defRPr>
            </a:pPr>
            <a:r>
              <a:rPr sz="1875" b="0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就開始不知道差在哪裡。</a:t>
            </a:r>
          </a:p>
        </p:txBody>
      </p:sp>
      <p:sp>
        <p:nvSpPr>
          <p:cNvPr id="9" name="圓角矩形 8">
            <a:extLst>
              <a:ext uri="{FF2B5EF4-FFF2-40B4-BE49-F238E27FC236}">
                <a16:creationId xmlns:a16="http://schemas.microsoft.com/office/drawing/2014/main" id="{65E8F3BA-5CD3-4D21-AF22-234E215CF959}"/>
              </a:ext>
            </a:extLst>
          </p:cNvPr>
          <p:cNvSpPr>
            <a:spLocks noGrp="1"/>
          </p:cNvSpPr>
          <p:nvPr/>
        </p:nvSpPr>
        <p:spPr>
          <a:xfrm>
            <a:off x="7620000" y="685800"/>
            <a:ext cx="6858000" cy="7200900"/>
          </a:xfrm>
          <a:prstGeom prst="roundRect">
            <a:avLst>
              <a:gd name="adj" fmla="val 4167"/>
            </a:avLst>
          </a:prstGeom>
          <a:solidFill>
            <a:srgbClr val="FFFAF1"/>
          </a:solidFill>
          <a:ln w="9525">
            <a:solidFill>
              <a:srgbClr val="B8C1C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22" name="圖片 21"/>
          <p:cNvPicPr>
            <a:picLocks noChangeAspect="1"/>
          </p:cNvPicPr>
          <p:nvPr/>
        </p:nvPicPr>
        <p:blipFill>
          <a:blip r:embed="rId3"/>
          <a:srcRect l="2387" r="2387"/>
          <a:stretch>
            <a:fillRect/>
          </a:stretch>
        </p:blipFill>
        <p:spPr>
          <a:xfrm>
            <a:off x="7629525" y="695325"/>
            <a:ext cx="6838950" cy="7181850"/>
          </a:xfrm>
          <a:prstGeom prst="roundRect">
            <a:avLst>
              <a:gd name="adj" fmla="val 4039"/>
            </a:avLst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6E3F27B2-BAA1-4BF0-B394-36B16F7FCAF0}"/>
              </a:ext>
            </a:extLst>
          </p:cNvPr>
          <p:cNvSpPr>
            <a:spLocks noGrp="1"/>
          </p:cNvSpPr>
          <p:nvPr/>
        </p:nvSpPr>
        <p:spPr>
          <a:xfrm>
            <a:off x="876300" y="80200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AI × TOKYO / WORKFLOW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6093A8F-A34E-4587-A372-2326C97AEBB0}"/>
              </a:ext>
            </a:extLst>
          </p:cNvPr>
          <p:cNvSpPr>
            <a:spLocks noGrp="1"/>
          </p:cNvSpPr>
          <p:nvPr/>
        </p:nvSpPr>
        <p:spPr>
          <a:xfrm>
            <a:off x="12954000" y="80200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17 / 20</a:t>
            </a:r>
          </a:p>
        </p:txBody>
      </p:sp>
    </p:spTree>
    <p:extLst>
      <p:ext uri="{BB962C8B-B14F-4D97-AF65-F5344CB8AC3E}">
        <p14:creationId xmlns:p14="http://schemas.microsoft.com/office/powerpoint/2010/main" val="1501028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6833A850-EE1D-4F02-A014-DE2067B1EAE5}"/>
              </a:ext>
            </a:extLst>
          </p:cNvPr>
          <p:cNvSpPr>
            <a:spLocks noGrp="1"/>
          </p:cNvSpPr>
          <p:nvPr/>
        </p:nvSpPr>
        <p:spPr>
          <a:xfrm>
            <a:off x="876300" y="1609725"/>
            <a:ext cx="400050" cy="28575"/>
          </a:xfrm>
          <a:prstGeom prst="rect">
            <a:avLst/>
          </a:prstGeom>
          <a:solidFill>
            <a:srgbClr val="5AC8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kicker-13 / GIT">
            <a:extLst>
              <a:ext uri="{FF2B5EF4-FFF2-40B4-BE49-F238E27FC236}">
                <a16:creationId xmlns:a16="http://schemas.microsoft.com/office/drawing/2014/main" id="{2BF8C49F-1C87-4238-8C20-A70D822A9459}"/>
              </a:ext>
            </a:extLst>
          </p:cNvPr>
          <p:cNvSpPr>
            <a:spLocks noGrp="1"/>
          </p:cNvSpPr>
          <p:nvPr/>
        </p:nvSpPr>
        <p:spPr>
          <a:xfrm>
            <a:off x="1428750" y="152400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35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rPr>
              <a:t>13 / GIT</a:t>
            </a:r>
          </a:p>
        </p:txBody>
      </p:sp>
      <p:sp>
        <p:nvSpPr>
          <p:cNvPr id="3" name="slide-18-title">
            <a:extLst>
              <a:ext uri="{FF2B5EF4-FFF2-40B4-BE49-F238E27FC236}">
                <a16:creationId xmlns:a16="http://schemas.microsoft.com/office/drawing/2014/main" id="{92EBCE45-4765-41E7-8771-31D2684EC0DE}"/>
              </a:ext>
            </a:extLst>
          </p:cNvPr>
          <p:cNvSpPr>
            <a:spLocks noGrp="1"/>
          </p:cNvSpPr>
          <p:nvPr/>
        </p:nvSpPr>
        <p:spPr>
          <a:xfrm>
            <a:off x="876300" y="2143125"/>
            <a:ext cx="6381750" cy="1476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6000"/>
              </a:lnSpc>
              <a:buNone/>
              <a:defRPr sz="405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405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Git 讓版本管理進化成</a:t>
            </a:r>
          </a:p>
          <a:p>
            <a:pPr algn="l">
              <a:lnSpc>
                <a:spcPct val="96000"/>
              </a:lnSpc>
              <a:buNone/>
              <a:defRPr sz="405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4050" b="1">
                <a:solidFill>
                  <a:srgbClr val="5AC8D8"/>
                </a:solidFill>
                <a:latin typeface="PingFang TC"/>
                <a:ea typeface="PingFang TC"/>
                <a:cs typeface="PingFang TC"/>
              </a:rPr>
              <a:t>可分岔、可回滾</a:t>
            </a:r>
            <a:r>
              <a:rPr sz="405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4" name="圓角矩形 3">
            <a:extLst>
              <a:ext uri="{FF2B5EF4-FFF2-40B4-BE49-F238E27FC236}">
                <a16:creationId xmlns:a16="http://schemas.microsoft.com/office/drawing/2014/main" id="{4EB89C84-9209-4D51-B00F-6FE016B505CD}"/>
              </a:ext>
            </a:extLst>
          </p:cNvPr>
          <p:cNvSpPr>
            <a:spLocks noGrp="1"/>
          </p:cNvSpPr>
          <p:nvPr/>
        </p:nvSpPr>
        <p:spPr>
          <a:xfrm>
            <a:off x="876300" y="4171950"/>
            <a:ext cx="914400" cy="457200"/>
          </a:xfrm>
          <a:prstGeom prst="roundRect">
            <a:avLst>
              <a:gd name="adj" fmla="val 45833"/>
            </a:avLst>
          </a:prstGeom>
          <a:noFill/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 lIns="76200" tIns="0" rIns="76200" bIns="0" anchor="ctr">
            <a:normAutofit/>
          </a:bodyPr>
          <a:lstStyle/>
          <a:p>
            <a:pPr algn="ctr">
              <a:defRPr sz="165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165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主線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A3ACE4E-610C-4336-B04B-38A9E1248A47}"/>
              </a:ext>
            </a:extLst>
          </p:cNvPr>
          <p:cNvSpPr>
            <a:spLocks noGrp="1"/>
          </p:cNvSpPr>
          <p:nvPr/>
        </p:nvSpPr>
        <p:spPr>
          <a:xfrm>
            <a:off x="1847850" y="4219575"/>
            <a:ext cx="342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800" b="1">
                <a:solidFill>
                  <a:srgbClr val="5AC8D8"/>
                </a:solidFill>
                <a:latin typeface="PingFang TC"/>
                <a:ea typeface="PingFang TC"/>
                <a:cs typeface="PingFang TC"/>
              </a:defRPr>
            </a:pPr>
            <a:r>
              <a:rPr sz="1800" b="1">
                <a:solidFill>
                  <a:srgbClr val="5AC8D8"/>
                </a:solidFill>
                <a:latin typeface="PingFang TC"/>
                <a:ea typeface="PingFang TC"/>
                <a:cs typeface="PingFang TC"/>
              </a:rPr>
              <a:t>↗</a:t>
            </a:r>
          </a:p>
        </p:txBody>
      </p:sp>
      <p:sp>
        <p:nvSpPr>
          <p:cNvPr id="6" name="圓角矩形 5">
            <a:extLst>
              <a:ext uri="{FF2B5EF4-FFF2-40B4-BE49-F238E27FC236}">
                <a16:creationId xmlns:a16="http://schemas.microsoft.com/office/drawing/2014/main" id="{F337D5C4-7EC5-41AB-AAA2-15F31813D100}"/>
              </a:ext>
            </a:extLst>
          </p:cNvPr>
          <p:cNvSpPr>
            <a:spLocks noGrp="1"/>
          </p:cNvSpPr>
          <p:nvPr/>
        </p:nvSpPr>
        <p:spPr>
          <a:xfrm>
            <a:off x="2247900" y="4171950"/>
            <a:ext cx="1104900" cy="457200"/>
          </a:xfrm>
          <a:prstGeom prst="roundRect">
            <a:avLst>
              <a:gd name="adj" fmla="val 45833"/>
            </a:avLst>
          </a:prstGeom>
          <a:noFill/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 lIns="76200" tIns="0" rIns="76200" bIns="0" anchor="ctr">
            <a:normAutofit/>
          </a:bodyPr>
          <a:lstStyle/>
          <a:p>
            <a:pPr algn="ctr">
              <a:defRPr sz="165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165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嘗試 A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D1F6656-892E-47BF-ACCE-5BAC22F42DAD}"/>
              </a:ext>
            </a:extLst>
          </p:cNvPr>
          <p:cNvSpPr>
            <a:spLocks noGrp="1"/>
          </p:cNvSpPr>
          <p:nvPr/>
        </p:nvSpPr>
        <p:spPr>
          <a:xfrm>
            <a:off x="3409950" y="4219575"/>
            <a:ext cx="342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800" b="1">
                <a:solidFill>
                  <a:srgbClr val="5AC8D8"/>
                </a:solidFill>
                <a:latin typeface="PingFang TC"/>
                <a:ea typeface="PingFang TC"/>
                <a:cs typeface="PingFang TC"/>
              </a:defRPr>
            </a:pPr>
            <a:r>
              <a:rPr sz="1800" b="1">
                <a:solidFill>
                  <a:srgbClr val="5AC8D8"/>
                </a:solidFill>
                <a:latin typeface="PingFang TC"/>
                <a:ea typeface="PingFang TC"/>
                <a:cs typeface="PingFang TC"/>
              </a:rPr>
              <a:t>↗</a:t>
            </a:r>
          </a:p>
        </p:txBody>
      </p:sp>
      <p:sp>
        <p:nvSpPr>
          <p:cNvPr id="8" name="圓角矩形 7">
            <a:extLst>
              <a:ext uri="{FF2B5EF4-FFF2-40B4-BE49-F238E27FC236}">
                <a16:creationId xmlns:a16="http://schemas.microsoft.com/office/drawing/2014/main" id="{9F5F017C-9C3B-4F69-BC89-74609F7F295B}"/>
              </a:ext>
            </a:extLst>
          </p:cNvPr>
          <p:cNvSpPr>
            <a:spLocks noGrp="1"/>
          </p:cNvSpPr>
          <p:nvPr/>
        </p:nvSpPr>
        <p:spPr>
          <a:xfrm>
            <a:off x="3810000" y="4171950"/>
            <a:ext cx="1581150" cy="457200"/>
          </a:xfrm>
          <a:prstGeom prst="roundRect">
            <a:avLst>
              <a:gd name="adj" fmla="val 45833"/>
            </a:avLst>
          </a:prstGeom>
          <a:noFill/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 lIns="76200" tIns="0" rIns="76200" bIns="0" anchor="ctr">
            <a:normAutofit/>
          </a:bodyPr>
          <a:lstStyle/>
          <a:p>
            <a:pPr algn="ctr">
              <a:defRPr sz="165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165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帶回好結果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B6437E8-20C7-4D38-B338-8E08A4A3D41F}"/>
              </a:ext>
            </a:extLst>
          </p:cNvPr>
          <p:cNvSpPr>
            <a:spLocks noGrp="1"/>
          </p:cNvSpPr>
          <p:nvPr/>
        </p:nvSpPr>
        <p:spPr>
          <a:xfrm>
            <a:off x="876300" y="5191125"/>
            <a:ext cx="5905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8000"/>
              </a:lnSpc>
              <a:buNone/>
              <a:defRPr sz="1875" b="0">
                <a:solidFill>
                  <a:srgbClr val="C4D1D4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安全試新方向、比較差異；不合適，</a:t>
            </a:r>
          </a:p>
          <a:p>
            <a:pPr algn="l">
              <a:lnSpc>
                <a:spcPct val="118000"/>
              </a:lnSpc>
              <a:buNone/>
              <a:defRPr sz="1875" b="0">
                <a:solidFill>
                  <a:srgbClr val="C4D1D4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就回到上一個可靠狀態。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5C57069-EDAA-4B20-8E63-9DE9D88F290F}"/>
              </a:ext>
            </a:extLst>
          </p:cNvPr>
          <p:cNvSpPr>
            <a:spLocks noGrp="1"/>
          </p:cNvSpPr>
          <p:nvPr/>
        </p:nvSpPr>
        <p:spPr>
          <a:xfrm>
            <a:off x="876300" y="6457950"/>
            <a:ext cx="6191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>
                <a:solidFill>
                  <a:srgbClr val="8EABAD"/>
                </a:solidFill>
                <a:latin typeface="SFMono-Regular"/>
                <a:ea typeface="SFMono-Regular"/>
                <a:cs typeface="SFMono-Regular"/>
              </a:defRPr>
            </a:pPr>
            <a:r>
              <a:rPr sz="1600" b="1" dirty="0" err="1">
                <a:solidFill>
                  <a:srgbClr val="8EABAD"/>
                </a:solidFill>
                <a:latin typeface="SFMono-Regular"/>
                <a:ea typeface="SFMono-Regular"/>
                <a:cs typeface="SFMono-Regular"/>
              </a:rPr>
              <a:t>延伸練習再講指令；此刻先記住兩件事：分岔、回滾</a:t>
            </a:r>
            <a:r>
              <a:rPr sz="1600" b="1" dirty="0">
                <a:solidFill>
                  <a:srgbClr val="8EABAD"/>
                </a:solidFill>
                <a:latin typeface="SFMono-Regular"/>
                <a:ea typeface="SFMono-Regular"/>
                <a:cs typeface="SFMono-Regular"/>
              </a:rPr>
              <a:t>。</a:t>
            </a:r>
          </a:p>
        </p:txBody>
      </p:sp>
      <p:sp>
        <p:nvSpPr>
          <p:cNvPr id="11" name="圓角矩形 10">
            <a:extLst>
              <a:ext uri="{FF2B5EF4-FFF2-40B4-BE49-F238E27FC236}">
                <a16:creationId xmlns:a16="http://schemas.microsoft.com/office/drawing/2014/main" id="{85EEFBF9-960F-461A-900A-389C6599E8BD}"/>
              </a:ext>
            </a:extLst>
          </p:cNvPr>
          <p:cNvSpPr>
            <a:spLocks noGrp="1"/>
          </p:cNvSpPr>
          <p:nvPr/>
        </p:nvSpPr>
        <p:spPr>
          <a:xfrm>
            <a:off x="7620000" y="685800"/>
            <a:ext cx="6858000" cy="7200900"/>
          </a:xfrm>
          <a:prstGeom prst="roundRect">
            <a:avLst>
              <a:gd name="adj" fmla="val 4167"/>
            </a:avLst>
          </a:prstGeom>
          <a:solidFill>
            <a:srgbClr val="FFFAF1"/>
          </a:solidFill>
          <a:ln w="9525">
            <a:solidFill>
              <a:srgbClr val="B8C1C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26" name="圖片 25"/>
          <p:cNvPicPr>
            <a:picLocks noChangeAspect="1"/>
          </p:cNvPicPr>
          <p:nvPr/>
        </p:nvPicPr>
        <p:blipFill>
          <a:blip r:embed="rId3"/>
          <a:srcRect l="2387" r="2387"/>
          <a:stretch>
            <a:fillRect/>
          </a:stretch>
        </p:blipFill>
        <p:spPr>
          <a:xfrm>
            <a:off x="7629525" y="695325"/>
            <a:ext cx="6838950" cy="7181850"/>
          </a:xfrm>
          <a:prstGeom prst="roundRect">
            <a:avLst>
              <a:gd name="adj" fmla="val 4039"/>
            </a:avLst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3B5320F3-2AA5-4E51-8ECA-6AC26E2B2871}"/>
              </a:ext>
            </a:extLst>
          </p:cNvPr>
          <p:cNvSpPr>
            <a:spLocks noGrp="1"/>
          </p:cNvSpPr>
          <p:nvPr/>
        </p:nvSpPr>
        <p:spPr>
          <a:xfrm>
            <a:off x="876300" y="80200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AI × TOKYO / WORKFLOW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6C0BCD6-544F-412F-B0CB-9F2C05AA7A0E}"/>
              </a:ext>
            </a:extLst>
          </p:cNvPr>
          <p:cNvSpPr>
            <a:spLocks noGrp="1"/>
          </p:cNvSpPr>
          <p:nvPr/>
        </p:nvSpPr>
        <p:spPr>
          <a:xfrm>
            <a:off x="12954000" y="80200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18 / 20</a:t>
            </a:r>
          </a:p>
        </p:txBody>
      </p:sp>
    </p:spTree>
    <p:extLst>
      <p:ext uri="{BB962C8B-B14F-4D97-AF65-F5344CB8AC3E}">
        <p14:creationId xmlns:p14="http://schemas.microsoft.com/office/powerpoint/2010/main" val="1016322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17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圓角矩形 22">
            <a:extLst>
              <a:ext uri="{FF2B5EF4-FFF2-40B4-BE49-F238E27FC236}">
                <a16:creationId xmlns:a16="http://schemas.microsoft.com/office/drawing/2014/main" id="{AB62F879-9A6E-45FD-8DF5-7E46D1D39C84}"/>
              </a:ext>
            </a:extLst>
          </p:cNvPr>
          <p:cNvSpPr>
            <a:spLocks noGrp="1"/>
          </p:cNvSpPr>
          <p:nvPr/>
        </p:nvSpPr>
        <p:spPr>
          <a:xfrm>
            <a:off x="781050" y="685800"/>
            <a:ext cx="6858000" cy="7200900"/>
          </a:xfrm>
          <a:prstGeom prst="roundRect">
            <a:avLst>
              <a:gd name="adj" fmla="val 4167"/>
            </a:avLst>
          </a:prstGeom>
          <a:solidFill>
            <a:srgbClr val="FFFAF1"/>
          </a:solidFill>
          <a:ln w="9525">
            <a:solidFill>
              <a:srgbClr val="B8C1C4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24" name="圖片 23"/>
          <p:cNvPicPr>
            <a:picLocks noChangeAspect="1"/>
          </p:cNvPicPr>
          <p:nvPr/>
        </p:nvPicPr>
        <p:blipFill>
          <a:blip r:embed="rId3"/>
          <a:srcRect l="2387" r="2387"/>
          <a:stretch>
            <a:fillRect/>
          </a:stretch>
        </p:blipFill>
        <p:spPr>
          <a:xfrm>
            <a:off x="790575" y="695325"/>
            <a:ext cx="6838950" cy="7181850"/>
          </a:xfrm>
          <a:prstGeom prst="roundRect">
            <a:avLst>
              <a:gd name="adj" fmla="val 4039"/>
            </a:avLst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BD0FE7E-B32A-4008-AFFE-7F640321568D}"/>
              </a:ext>
            </a:extLst>
          </p:cNvPr>
          <p:cNvSpPr>
            <a:spLocks noGrp="1"/>
          </p:cNvSpPr>
          <p:nvPr/>
        </p:nvSpPr>
        <p:spPr>
          <a:xfrm>
            <a:off x="8172450" y="1514475"/>
            <a:ext cx="400050" cy="28575"/>
          </a:xfrm>
          <a:prstGeom prst="rect">
            <a:avLst/>
          </a:prstGeom>
          <a:solidFill>
            <a:srgbClr val="F2B36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kicker-14 / TRANSFER">
            <a:extLst>
              <a:ext uri="{FF2B5EF4-FFF2-40B4-BE49-F238E27FC236}">
                <a16:creationId xmlns:a16="http://schemas.microsoft.com/office/drawing/2014/main" id="{77FA8186-A469-48A1-BE12-E581C005D191}"/>
              </a:ext>
            </a:extLst>
          </p:cNvPr>
          <p:cNvSpPr>
            <a:spLocks noGrp="1"/>
          </p:cNvSpPr>
          <p:nvPr/>
        </p:nvSpPr>
        <p:spPr>
          <a:xfrm>
            <a:off x="8724900" y="14287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F2B36D"/>
                </a:solidFill>
                <a:latin typeface="SFMono-Regular"/>
                <a:ea typeface="SFMono-Regular"/>
                <a:cs typeface="SFMono-Regular"/>
              </a:defRPr>
            </a:pPr>
            <a:r>
              <a:rPr sz="1350" b="1">
                <a:solidFill>
                  <a:srgbClr val="F2B36D"/>
                </a:solidFill>
                <a:latin typeface="SFMono-Regular"/>
                <a:ea typeface="SFMono-Regular"/>
                <a:cs typeface="SFMono-Regular"/>
              </a:rPr>
              <a:t>14 / TRANSFER</a:t>
            </a:r>
          </a:p>
        </p:txBody>
      </p:sp>
      <p:sp>
        <p:nvSpPr>
          <p:cNvPr id="5" name="slide-19-title">
            <a:extLst>
              <a:ext uri="{FF2B5EF4-FFF2-40B4-BE49-F238E27FC236}">
                <a16:creationId xmlns:a16="http://schemas.microsoft.com/office/drawing/2014/main" id="{C6052CAC-C3CF-4225-BFB1-F7EBD7353E7B}"/>
              </a:ext>
            </a:extLst>
          </p:cNvPr>
          <p:cNvSpPr>
            <a:spLocks noGrp="1"/>
          </p:cNvSpPr>
          <p:nvPr/>
        </p:nvSpPr>
        <p:spPr>
          <a:xfrm>
            <a:off x="8172450" y="2000250"/>
            <a:ext cx="619125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6000"/>
              </a:lnSpc>
              <a:buNone/>
              <a:defRPr sz="3975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3975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同一方法，</a:t>
            </a:r>
          </a:p>
          <a:p>
            <a:pPr algn="l">
              <a:lnSpc>
                <a:spcPct val="96000"/>
              </a:lnSpc>
              <a:buNone/>
              <a:defRPr sz="3975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3975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也能處理</a:t>
            </a:r>
            <a:r>
              <a:rPr sz="3975" b="1">
                <a:solidFill>
                  <a:srgbClr val="D8AD55"/>
                </a:solidFill>
                <a:latin typeface="PingFang TC"/>
                <a:ea typeface="PingFang TC"/>
                <a:cs typeface="PingFang TC"/>
              </a:rPr>
              <a:t>條件協調與比較</a:t>
            </a:r>
            <a:r>
              <a:rPr sz="3975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C25D848-4133-49AE-A978-F27528AD86A4}"/>
              </a:ext>
            </a:extLst>
          </p:cNvPr>
          <p:cNvSpPr>
            <a:spLocks noGrp="1"/>
          </p:cNvSpPr>
          <p:nvPr/>
        </p:nvSpPr>
        <p:spPr>
          <a:xfrm>
            <a:off x="8172450" y="44386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D8AD55"/>
                </a:solidFill>
                <a:latin typeface="SFMono-Regular"/>
                <a:ea typeface="SFMono-Regular"/>
                <a:cs typeface="SFMono-Regular"/>
              </a:defRPr>
            </a:pPr>
            <a:r>
              <a:rPr sz="1350" b="1">
                <a:solidFill>
                  <a:srgbClr val="D8AD55"/>
                </a:solidFill>
                <a:latin typeface="SFMono-Regular"/>
                <a:ea typeface="SFMono-Regular"/>
                <a:cs typeface="SFMono-Regular"/>
              </a:rPr>
              <a:t>01</a:t>
            </a:r>
          </a:p>
        </p:txBody>
      </p:sp>
      <p:sp>
        <p:nvSpPr>
          <p:cNvPr id="7" name="圓角矩形 6">
            <a:extLst>
              <a:ext uri="{FF2B5EF4-FFF2-40B4-BE49-F238E27FC236}">
                <a16:creationId xmlns:a16="http://schemas.microsoft.com/office/drawing/2014/main" id="{832099C1-D888-4337-AB02-3876298B4D60}"/>
              </a:ext>
            </a:extLst>
          </p:cNvPr>
          <p:cNvSpPr>
            <a:spLocks noGrp="1"/>
          </p:cNvSpPr>
          <p:nvPr/>
        </p:nvSpPr>
        <p:spPr>
          <a:xfrm>
            <a:off x="8782050" y="4210050"/>
            <a:ext cx="723900" cy="723900"/>
          </a:xfrm>
          <a:prstGeom prst="roundRect">
            <a:avLst>
              <a:gd name="adj" fmla="val 21053"/>
            </a:avLst>
          </a:prstGeom>
          <a:solidFill>
            <a:srgbClr val="FFFAF1"/>
          </a:solidFill>
          <a:ln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30" name="圖片 2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791575" y="4219575"/>
            <a:ext cx="704850" cy="704850"/>
          </a:xfrm>
          <a:prstGeom prst="roundRect">
            <a:avLst>
              <a:gd name="adj" fmla="val 20270"/>
            </a:avLst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F6309B75-D634-49BB-86B6-E9A438F3973D}"/>
              </a:ext>
            </a:extLst>
          </p:cNvPr>
          <p:cNvSpPr>
            <a:spLocks noGrp="1"/>
          </p:cNvSpPr>
          <p:nvPr/>
        </p:nvSpPr>
        <p:spPr>
          <a:xfrm>
            <a:off x="9696450" y="4428260"/>
            <a:ext cx="4286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75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2000" b="1" dirty="0" err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多人聚會的時間地點協調</a:t>
            </a:r>
            <a:endParaRPr sz="2000" b="1" dirty="0">
              <a:solidFill>
                <a:srgbClr val="F5EFE3"/>
              </a:solidFill>
              <a:latin typeface="PingFang TC"/>
              <a:ea typeface="PingFang TC"/>
              <a:cs typeface="PingFang TC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68BC1F2-45F0-4802-999A-B9C4A517D3A7}"/>
              </a:ext>
            </a:extLst>
          </p:cNvPr>
          <p:cNvSpPr>
            <a:spLocks noGrp="1"/>
          </p:cNvSpPr>
          <p:nvPr/>
        </p:nvSpPr>
        <p:spPr>
          <a:xfrm>
            <a:off x="8172450" y="5076825"/>
            <a:ext cx="5829300" cy="9525"/>
          </a:xfrm>
          <a:prstGeom prst="rect">
            <a:avLst/>
          </a:prstGeom>
          <a:solidFill>
            <a:srgbClr val="FFFFFF">
              <a:alpha val="18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143C475-736A-4461-A415-25A70B11ACAE}"/>
              </a:ext>
            </a:extLst>
          </p:cNvPr>
          <p:cNvSpPr>
            <a:spLocks noGrp="1"/>
          </p:cNvSpPr>
          <p:nvPr/>
        </p:nvSpPr>
        <p:spPr>
          <a:xfrm>
            <a:off x="8172450" y="5438775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D8AD55"/>
                </a:solidFill>
                <a:latin typeface="SFMono-Regular"/>
                <a:ea typeface="SFMono-Regular"/>
                <a:cs typeface="SFMono-Regular"/>
              </a:defRPr>
            </a:pPr>
            <a:r>
              <a:rPr sz="1350" b="1">
                <a:solidFill>
                  <a:srgbClr val="D8AD55"/>
                </a:solidFill>
                <a:latin typeface="SFMono-Regular"/>
                <a:ea typeface="SFMono-Regular"/>
                <a:cs typeface="SFMono-Regular"/>
              </a:rPr>
              <a:t>02</a:t>
            </a:r>
          </a:p>
        </p:txBody>
      </p:sp>
      <p:sp>
        <p:nvSpPr>
          <p:cNvPr id="12" name="圓角矩形 11">
            <a:extLst>
              <a:ext uri="{FF2B5EF4-FFF2-40B4-BE49-F238E27FC236}">
                <a16:creationId xmlns:a16="http://schemas.microsoft.com/office/drawing/2014/main" id="{D94AC2B5-88D8-40CE-82C6-00568C686633}"/>
              </a:ext>
            </a:extLst>
          </p:cNvPr>
          <p:cNvSpPr>
            <a:spLocks noGrp="1"/>
          </p:cNvSpPr>
          <p:nvPr/>
        </p:nvSpPr>
        <p:spPr>
          <a:xfrm>
            <a:off x="8782050" y="5210175"/>
            <a:ext cx="723900" cy="723900"/>
          </a:xfrm>
          <a:prstGeom prst="roundRect">
            <a:avLst>
              <a:gd name="adj" fmla="val 21053"/>
            </a:avLst>
          </a:prstGeom>
          <a:solidFill>
            <a:srgbClr val="FFFAF1"/>
          </a:solidFill>
          <a:ln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35" name="圖片 3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791575" y="5219700"/>
            <a:ext cx="704850" cy="704850"/>
          </a:xfrm>
          <a:prstGeom prst="roundRect">
            <a:avLst>
              <a:gd name="adj" fmla="val 20270"/>
            </a:avLst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1177A23D-F5A6-421C-BCA3-53FB0BB03C3D}"/>
              </a:ext>
            </a:extLst>
          </p:cNvPr>
          <p:cNvSpPr>
            <a:spLocks noGrp="1"/>
          </p:cNvSpPr>
          <p:nvPr/>
        </p:nvSpPr>
        <p:spPr>
          <a:xfrm>
            <a:off x="9696450" y="5456095"/>
            <a:ext cx="4286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75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200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租屋／購屋條件篩選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CCFAEA7-3DD9-4868-BF3C-6E226FBDDAA3}"/>
              </a:ext>
            </a:extLst>
          </p:cNvPr>
          <p:cNvSpPr>
            <a:spLocks noGrp="1"/>
          </p:cNvSpPr>
          <p:nvPr/>
        </p:nvSpPr>
        <p:spPr>
          <a:xfrm>
            <a:off x="8172450" y="6076950"/>
            <a:ext cx="5829300" cy="9525"/>
          </a:xfrm>
          <a:prstGeom prst="rect">
            <a:avLst/>
          </a:prstGeom>
          <a:solidFill>
            <a:srgbClr val="FFFFFF">
              <a:alpha val="18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2C95726-2B34-4554-A77F-70EF395286EC}"/>
              </a:ext>
            </a:extLst>
          </p:cNvPr>
          <p:cNvSpPr>
            <a:spLocks noGrp="1"/>
          </p:cNvSpPr>
          <p:nvPr/>
        </p:nvSpPr>
        <p:spPr>
          <a:xfrm>
            <a:off x="8172450" y="643890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D8AD55"/>
                </a:solidFill>
                <a:latin typeface="SFMono-Regular"/>
                <a:ea typeface="SFMono-Regular"/>
                <a:cs typeface="SFMono-Regular"/>
              </a:defRPr>
            </a:pPr>
            <a:r>
              <a:rPr sz="1350" b="1">
                <a:solidFill>
                  <a:srgbClr val="D8AD55"/>
                </a:solidFill>
                <a:latin typeface="SFMono-Regular"/>
                <a:ea typeface="SFMono-Regular"/>
                <a:cs typeface="SFMono-Regular"/>
              </a:rPr>
              <a:t>03</a:t>
            </a:r>
          </a:p>
        </p:txBody>
      </p:sp>
      <p:sp>
        <p:nvSpPr>
          <p:cNvPr id="17" name="圓角矩形 16">
            <a:extLst>
              <a:ext uri="{FF2B5EF4-FFF2-40B4-BE49-F238E27FC236}">
                <a16:creationId xmlns:a16="http://schemas.microsoft.com/office/drawing/2014/main" id="{636C8907-7237-4EEF-8922-72F3C67319AF}"/>
              </a:ext>
            </a:extLst>
          </p:cNvPr>
          <p:cNvSpPr>
            <a:spLocks noGrp="1"/>
          </p:cNvSpPr>
          <p:nvPr/>
        </p:nvSpPr>
        <p:spPr>
          <a:xfrm>
            <a:off x="8782050" y="6210300"/>
            <a:ext cx="723900" cy="723900"/>
          </a:xfrm>
          <a:prstGeom prst="roundRect">
            <a:avLst>
              <a:gd name="adj" fmla="val 21053"/>
            </a:avLst>
          </a:prstGeom>
          <a:solidFill>
            <a:srgbClr val="FFFAF1"/>
          </a:solidFill>
          <a:ln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40" name="圖片 3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791575" y="6219825"/>
            <a:ext cx="704850" cy="704850"/>
          </a:xfrm>
          <a:prstGeom prst="roundRect">
            <a:avLst>
              <a:gd name="adj" fmla="val 20270"/>
            </a:avLst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A58342DE-4D0D-47A9-970A-A476F9802019}"/>
              </a:ext>
            </a:extLst>
          </p:cNvPr>
          <p:cNvSpPr>
            <a:spLocks noGrp="1"/>
          </p:cNvSpPr>
          <p:nvPr/>
        </p:nvSpPr>
        <p:spPr>
          <a:xfrm>
            <a:off x="9696450" y="6456220"/>
            <a:ext cx="4286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75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200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競品功能矩陣調查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CB11A30-B05E-4155-B863-9A5300F9D715}"/>
              </a:ext>
            </a:extLst>
          </p:cNvPr>
          <p:cNvSpPr>
            <a:spLocks noGrp="1"/>
          </p:cNvSpPr>
          <p:nvPr/>
        </p:nvSpPr>
        <p:spPr>
          <a:xfrm>
            <a:off x="8172450" y="7077075"/>
            <a:ext cx="5829300" cy="9525"/>
          </a:xfrm>
          <a:prstGeom prst="rect">
            <a:avLst/>
          </a:prstGeom>
          <a:solidFill>
            <a:srgbClr val="FFFFFF">
              <a:alpha val="18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F2B8036-ADD9-48AF-BE54-18FD9189EE46}"/>
              </a:ext>
            </a:extLst>
          </p:cNvPr>
          <p:cNvSpPr>
            <a:spLocks noGrp="1"/>
          </p:cNvSpPr>
          <p:nvPr/>
        </p:nvSpPr>
        <p:spPr>
          <a:xfrm>
            <a:off x="876300" y="80200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AI × TOKYO / WORKFLOW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6B69EE4-6D0E-4D46-851D-8153D77441B2}"/>
              </a:ext>
            </a:extLst>
          </p:cNvPr>
          <p:cNvSpPr>
            <a:spLocks noGrp="1"/>
          </p:cNvSpPr>
          <p:nvPr/>
        </p:nvSpPr>
        <p:spPr>
          <a:xfrm>
            <a:off x="12954000" y="80200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19 / 20</a:t>
            </a:r>
          </a:p>
        </p:txBody>
      </p:sp>
    </p:spTree>
    <p:extLst>
      <p:ext uri="{BB962C8B-B14F-4D97-AF65-F5344CB8AC3E}">
        <p14:creationId xmlns:p14="http://schemas.microsoft.com/office/powerpoint/2010/main" val="1470218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圖片 20"/>
          <p:cNvPicPr>
            <a:picLocks noChangeAspect="1"/>
          </p:cNvPicPr>
          <p:nvPr/>
        </p:nvPicPr>
        <p:blipFill>
          <a:blip r:embed="rId3"/>
          <a:srcRect t="21875" b="21875"/>
          <a:stretch>
            <a:fillRect/>
          </a:stretch>
        </p:blipFill>
        <p:spPr>
          <a:xfrm>
            <a:off x="0" y="0"/>
            <a:ext cx="15240000" cy="85725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61D9209C-BCC3-4573-999F-6B8B8A5A4CF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8572500"/>
          </a:xfrm>
          <a:prstGeom prst="rect">
            <a:avLst/>
          </a:prstGeom>
          <a:solidFill>
            <a:srgbClr val="041018">
              <a:alpha val="70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3273924-4476-4572-927E-BED6416F94DC}"/>
              </a:ext>
            </a:extLst>
          </p:cNvPr>
          <p:cNvSpPr>
            <a:spLocks noGrp="1"/>
          </p:cNvSpPr>
          <p:nvPr/>
        </p:nvSpPr>
        <p:spPr>
          <a:xfrm>
            <a:off x="876300" y="962025"/>
            <a:ext cx="400050" cy="28575"/>
          </a:xfrm>
          <a:prstGeom prst="rect">
            <a:avLst/>
          </a:prstGeom>
          <a:solidFill>
            <a:srgbClr val="5AC8D8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kicker-15 / KEEP IT RUNNING">
            <a:extLst>
              <a:ext uri="{FF2B5EF4-FFF2-40B4-BE49-F238E27FC236}">
                <a16:creationId xmlns:a16="http://schemas.microsoft.com/office/drawing/2014/main" id="{7320EAB4-2BD8-4CA7-83E8-9A9549CB7D63}"/>
              </a:ext>
            </a:extLst>
          </p:cNvPr>
          <p:cNvSpPr>
            <a:spLocks noGrp="1"/>
          </p:cNvSpPr>
          <p:nvPr/>
        </p:nvSpPr>
        <p:spPr>
          <a:xfrm>
            <a:off x="1428750" y="87630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350" b="1">
                <a:solidFill>
                  <a:srgbClr val="5AC8D8"/>
                </a:solidFill>
                <a:latin typeface="SFMono-Regular"/>
                <a:ea typeface="SFMono-Regular"/>
                <a:cs typeface="SFMono-Regular"/>
              </a:rPr>
              <a:t>15 / KEEP IT RUNNING</a:t>
            </a:r>
          </a:p>
        </p:txBody>
      </p:sp>
      <p:sp>
        <p:nvSpPr>
          <p:cNvPr id="5" name="slide-20-title">
            <a:extLst>
              <a:ext uri="{FF2B5EF4-FFF2-40B4-BE49-F238E27FC236}">
                <a16:creationId xmlns:a16="http://schemas.microsoft.com/office/drawing/2014/main" id="{524F7996-6567-4930-A3CA-CD78D1096C0D}"/>
              </a:ext>
            </a:extLst>
          </p:cNvPr>
          <p:cNvSpPr>
            <a:spLocks noGrp="1"/>
          </p:cNvSpPr>
          <p:nvPr/>
        </p:nvSpPr>
        <p:spPr>
          <a:xfrm>
            <a:off x="876300" y="1447800"/>
            <a:ext cx="10668000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5000"/>
              </a:lnSpc>
              <a:buNone/>
              <a:defRPr sz="510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510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真正的進化，是把一次成果</a:t>
            </a:r>
          </a:p>
          <a:p>
            <a:pPr algn="l">
              <a:lnSpc>
                <a:spcPct val="95000"/>
              </a:lnSpc>
              <a:buNone/>
              <a:defRPr sz="510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510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做成</a:t>
            </a:r>
            <a:r>
              <a:rPr sz="5100" b="1">
                <a:solidFill>
                  <a:srgbClr val="D84B35"/>
                </a:solidFill>
                <a:latin typeface="PingFang TC"/>
                <a:ea typeface="PingFang TC"/>
                <a:cs typeface="PingFang TC"/>
              </a:rPr>
              <a:t>持續更新的系統</a:t>
            </a:r>
            <a:r>
              <a:rPr sz="510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B65603B-EF70-4D53-8F5D-27F2A44306CF}"/>
              </a:ext>
            </a:extLst>
          </p:cNvPr>
          <p:cNvSpPr>
            <a:spLocks noGrp="1"/>
          </p:cNvSpPr>
          <p:nvPr/>
        </p:nvSpPr>
        <p:spPr>
          <a:xfrm>
            <a:off x="876300" y="3352800"/>
            <a:ext cx="9334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lnSpc>
                <a:spcPct val="120000"/>
              </a:lnSpc>
              <a:buNone/>
              <a:defRPr sz="2100" b="0">
                <a:solidFill>
                  <a:srgbClr val="C4D1D4"/>
                </a:solidFill>
                <a:latin typeface="PingFang TC"/>
                <a:ea typeface="PingFang TC"/>
                <a:cs typeface="PingFang TC"/>
              </a:defRPr>
            </a:pPr>
            <a:r>
              <a:rPr sz="2800" b="0" dirty="0" err="1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拆解</a:t>
            </a:r>
            <a:r>
              <a:rPr sz="2800" b="0" dirty="0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 → </a:t>
            </a:r>
            <a:r>
              <a:rPr sz="2800" b="0" dirty="0" err="1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視覺化</a:t>
            </a:r>
            <a:r>
              <a:rPr sz="2800" b="0" dirty="0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 → </a:t>
            </a:r>
            <a:r>
              <a:rPr sz="2800" b="0" dirty="0" err="1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資訊累加</a:t>
            </a:r>
            <a:r>
              <a:rPr sz="2800" b="0" dirty="0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 → </a:t>
            </a:r>
            <a:r>
              <a:rPr sz="2800" b="0" dirty="0" err="1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版本保護</a:t>
            </a:r>
            <a:r>
              <a:rPr sz="2800" b="0" dirty="0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。</a:t>
            </a:r>
          </a:p>
          <a:p>
            <a:pPr algn="l">
              <a:lnSpc>
                <a:spcPct val="120000"/>
              </a:lnSpc>
              <a:buNone/>
              <a:defRPr sz="2100" b="0">
                <a:solidFill>
                  <a:srgbClr val="C4D1D4"/>
                </a:solidFill>
                <a:latin typeface="PingFang TC"/>
                <a:ea typeface="PingFang TC"/>
                <a:cs typeface="PingFang TC"/>
              </a:defRPr>
            </a:pPr>
            <a:r>
              <a:rPr sz="2800" b="0" dirty="0" err="1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換一個題目，方法仍然成立</a:t>
            </a:r>
            <a:r>
              <a:rPr sz="2800" b="0" dirty="0">
                <a:solidFill>
                  <a:srgbClr val="C4D1D4"/>
                </a:solidFill>
                <a:latin typeface="PingFang TC"/>
                <a:ea typeface="PingFang TC"/>
                <a:cs typeface="PingFang TC"/>
              </a:rPr>
              <a:t>。</a:t>
            </a:r>
          </a:p>
        </p:txBody>
      </p:sp>
      <p:sp>
        <p:nvSpPr>
          <p:cNvPr id="7" name="圓角矩形 6">
            <a:extLst>
              <a:ext uri="{FF2B5EF4-FFF2-40B4-BE49-F238E27FC236}">
                <a16:creationId xmlns:a16="http://schemas.microsoft.com/office/drawing/2014/main" id="{78F79DF3-8C0A-48FD-8142-C7BCE1D53BF2}"/>
              </a:ext>
            </a:extLst>
          </p:cNvPr>
          <p:cNvSpPr>
            <a:spLocks noGrp="1"/>
          </p:cNvSpPr>
          <p:nvPr/>
        </p:nvSpPr>
        <p:spPr>
          <a:xfrm>
            <a:off x="876300" y="4762500"/>
            <a:ext cx="3219450" cy="876300"/>
          </a:xfrm>
          <a:prstGeom prst="roundRect">
            <a:avLst>
              <a:gd name="adj" fmla="val 19565"/>
            </a:avLst>
          </a:prstGeom>
          <a:solidFill>
            <a:srgbClr val="000000">
              <a:alpha val="30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圓角矩形 7">
            <a:extLst>
              <a:ext uri="{FF2B5EF4-FFF2-40B4-BE49-F238E27FC236}">
                <a16:creationId xmlns:a16="http://schemas.microsoft.com/office/drawing/2014/main" id="{B0C83B18-28F7-4D88-969B-08F8E23CBC83}"/>
              </a:ext>
            </a:extLst>
          </p:cNvPr>
          <p:cNvSpPr>
            <a:spLocks noGrp="1"/>
          </p:cNvSpPr>
          <p:nvPr/>
        </p:nvSpPr>
        <p:spPr>
          <a:xfrm>
            <a:off x="971550" y="4857750"/>
            <a:ext cx="685800" cy="685800"/>
          </a:xfrm>
          <a:prstGeom prst="roundRect">
            <a:avLst>
              <a:gd name="adj" fmla="val 19444"/>
            </a:avLst>
          </a:prstGeom>
          <a:solidFill>
            <a:srgbClr val="FFFAF1"/>
          </a:solidFill>
          <a:ln w="9525">
            <a:solidFill>
              <a:srgbClr val="FFFFFF">
                <a:alpha val="15000"/>
              </a:srgbClr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29" name="圖片 2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81075" y="4867275"/>
            <a:ext cx="666750" cy="666750"/>
          </a:xfrm>
          <a:prstGeom prst="roundRect">
            <a:avLst>
              <a:gd name="adj" fmla="val 18571"/>
            </a:avLst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BFA21886-1D5C-4461-823E-114FEA53D002}"/>
              </a:ext>
            </a:extLst>
          </p:cNvPr>
          <p:cNvSpPr>
            <a:spLocks noGrp="1"/>
          </p:cNvSpPr>
          <p:nvPr/>
        </p:nvSpPr>
        <p:spPr>
          <a:xfrm>
            <a:off x="1809750" y="5019675"/>
            <a:ext cx="2095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0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2000" b="1" dirty="0" err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每日</a:t>
            </a:r>
            <a:r>
              <a:rPr sz="2000" b="1" dirty="0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 AI </a:t>
            </a:r>
            <a:r>
              <a:rPr sz="2000" b="1" dirty="0" err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新聞摘要</a:t>
            </a:r>
            <a:endParaRPr sz="2000" b="1" dirty="0">
              <a:solidFill>
                <a:srgbClr val="F5EFE3"/>
              </a:solidFill>
              <a:latin typeface="PingFang TC"/>
              <a:ea typeface="PingFang TC"/>
              <a:cs typeface="PingFang TC"/>
            </a:endParaRPr>
          </a:p>
        </p:txBody>
      </p:sp>
      <p:sp>
        <p:nvSpPr>
          <p:cNvPr id="11" name="圓角矩形 10">
            <a:extLst>
              <a:ext uri="{FF2B5EF4-FFF2-40B4-BE49-F238E27FC236}">
                <a16:creationId xmlns:a16="http://schemas.microsoft.com/office/drawing/2014/main" id="{B59A1D65-A878-4B08-B3CD-5B1A1B2FFBA7}"/>
              </a:ext>
            </a:extLst>
          </p:cNvPr>
          <p:cNvSpPr>
            <a:spLocks noGrp="1"/>
          </p:cNvSpPr>
          <p:nvPr/>
        </p:nvSpPr>
        <p:spPr>
          <a:xfrm>
            <a:off x="4305300" y="4762500"/>
            <a:ext cx="3219450" cy="876300"/>
          </a:xfrm>
          <a:prstGeom prst="roundRect">
            <a:avLst>
              <a:gd name="adj" fmla="val 19565"/>
            </a:avLst>
          </a:prstGeom>
          <a:solidFill>
            <a:srgbClr val="000000">
              <a:alpha val="30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圓角矩形 11">
            <a:extLst>
              <a:ext uri="{FF2B5EF4-FFF2-40B4-BE49-F238E27FC236}">
                <a16:creationId xmlns:a16="http://schemas.microsoft.com/office/drawing/2014/main" id="{A4561942-18C4-489D-A5FF-53999FF0A506}"/>
              </a:ext>
            </a:extLst>
          </p:cNvPr>
          <p:cNvSpPr>
            <a:spLocks noGrp="1"/>
          </p:cNvSpPr>
          <p:nvPr/>
        </p:nvSpPr>
        <p:spPr>
          <a:xfrm>
            <a:off x="4400550" y="4857750"/>
            <a:ext cx="685800" cy="685800"/>
          </a:xfrm>
          <a:prstGeom prst="roundRect">
            <a:avLst>
              <a:gd name="adj" fmla="val 19444"/>
            </a:avLst>
          </a:prstGeom>
          <a:solidFill>
            <a:srgbClr val="FFFAF1"/>
          </a:solidFill>
          <a:ln w="9525">
            <a:solidFill>
              <a:srgbClr val="FFFFFF">
                <a:alpha val="15000"/>
              </a:srgbClr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33" name="圖片 3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410075" y="4867275"/>
            <a:ext cx="666750" cy="666750"/>
          </a:xfrm>
          <a:prstGeom prst="roundRect">
            <a:avLst>
              <a:gd name="adj" fmla="val 18571"/>
            </a:avLst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037C60FB-2F1C-4CFE-AA3E-8315AC88BDC3}"/>
              </a:ext>
            </a:extLst>
          </p:cNvPr>
          <p:cNvSpPr>
            <a:spLocks noGrp="1"/>
          </p:cNvSpPr>
          <p:nvPr/>
        </p:nvSpPr>
        <p:spPr>
          <a:xfrm>
            <a:off x="5238750" y="5019675"/>
            <a:ext cx="2095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0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200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持股每日盤後報告</a:t>
            </a:r>
          </a:p>
        </p:txBody>
      </p:sp>
      <p:sp>
        <p:nvSpPr>
          <p:cNvPr id="15" name="圓角矩形 14">
            <a:extLst>
              <a:ext uri="{FF2B5EF4-FFF2-40B4-BE49-F238E27FC236}">
                <a16:creationId xmlns:a16="http://schemas.microsoft.com/office/drawing/2014/main" id="{88D9CBBC-50ED-45EE-A921-3D811B163E5E}"/>
              </a:ext>
            </a:extLst>
          </p:cNvPr>
          <p:cNvSpPr>
            <a:spLocks noGrp="1"/>
          </p:cNvSpPr>
          <p:nvPr/>
        </p:nvSpPr>
        <p:spPr>
          <a:xfrm>
            <a:off x="7734300" y="4762500"/>
            <a:ext cx="3219450" cy="876300"/>
          </a:xfrm>
          <a:prstGeom prst="roundRect">
            <a:avLst>
              <a:gd name="adj" fmla="val 19565"/>
            </a:avLst>
          </a:prstGeom>
          <a:solidFill>
            <a:srgbClr val="000000">
              <a:alpha val="30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圓角矩形 15">
            <a:extLst>
              <a:ext uri="{FF2B5EF4-FFF2-40B4-BE49-F238E27FC236}">
                <a16:creationId xmlns:a16="http://schemas.microsoft.com/office/drawing/2014/main" id="{A4D00AD8-C34F-48AC-B52E-F793F4FE99A2}"/>
              </a:ext>
            </a:extLst>
          </p:cNvPr>
          <p:cNvSpPr>
            <a:spLocks noGrp="1"/>
          </p:cNvSpPr>
          <p:nvPr/>
        </p:nvSpPr>
        <p:spPr>
          <a:xfrm>
            <a:off x="7829550" y="4857750"/>
            <a:ext cx="685800" cy="685800"/>
          </a:xfrm>
          <a:prstGeom prst="roundRect">
            <a:avLst>
              <a:gd name="adj" fmla="val 19444"/>
            </a:avLst>
          </a:prstGeom>
          <a:solidFill>
            <a:srgbClr val="FFFAF1"/>
          </a:solidFill>
          <a:ln w="9525">
            <a:solidFill>
              <a:srgbClr val="FFFFFF">
                <a:alpha val="15000"/>
              </a:srgbClr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37" name="圖片 3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839075" y="4867275"/>
            <a:ext cx="666750" cy="666750"/>
          </a:xfrm>
          <a:prstGeom prst="roundRect">
            <a:avLst>
              <a:gd name="adj" fmla="val 18571"/>
            </a:avLst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E741BD99-FBF1-49D8-9879-4D96CDE1B7E5}"/>
              </a:ext>
            </a:extLst>
          </p:cNvPr>
          <p:cNvSpPr>
            <a:spLocks noGrp="1"/>
          </p:cNvSpPr>
          <p:nvPr/>
        </p:nvSpPr>
        <p:spPr>
          <a:xfrm>
            <a:off x="8667750" y="5019675"/>
            <a:ext cx="2095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00" b="1">
                <a:solidFill>
                  <a:srgbClr val="F5EFE3"/>
                </a:solidFill>
                <a:latin typeface="PingFang TC"/>
                <a:ea typeface="PingFang TC"/>
                <a:cs typeface="PingFang TC"/>
              </a:defRPr>
            </a:pPr>
            <a:r>
              <a:rPr sz="2000" b="1">
                <a:solidFill>
                  <a:srgbClr val="F5EFE3"/>
                </a:solidFill>
                <a:latin typeface="PingFang TC"/>
                <a:ea typeface="PingFang TC"/>
                <a:cs typeface="PingFang TC"/>
              </a:rPr>
              <a:t>訂單出貨追蹤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2B39EF8-16DE-452D-87AE-FF77A68E7A2A}"/>
              </a:ext>
            </a:extLst>
          </p:cNvPr>
          <p:cNvSpPr>
            <a:spLocks noGrp="1"/>
          </p:cNvSpPr>
          <p:nvPr/>
        </p:nvSpPr>
        <p:spPr>
          <a:xfrm>
            <a:off x="876300" y="80200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AI × TOKYO / WORKFLOW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C1DE9BF-C031-42AB-9828-81B25B82B312}"/>
              </a:ext>
            </a:extLst>
          </p:cNvPr>
          <p:cNvSpPr>
            <a:spLocks noGrp="1"/>
          </p:cNvSpPr>
          <p:nvPr/>
        </p:nvSpPr>
        <p:spPr>
          <a:xfrm>
            <a:off x="12954000" y="8020050"/>
            <a:ext cx="1409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defRPr>
            </a:pPr>
            <a:r>
              <a:rPr sz="1050" b="1">
                <a:solidFill>
                  <a:srgbClr val="809098"/>
                </a:solidFill>
                <a:latin typeface="SFMono-Regular"/>
                <a:ea typeface="SFMono-Regular"/>
                <a:cs typeface="SFMono-Regular"/>
              </a:rPr>
              <a:t>20 / 20</a:t>
            </a:r>
          </a:p>
        </p:txBody>
      </p:sp>
    </p:spTree>
    <p:extLst>
      <p:ext uri="{BB962C8B-B14F-4D97-AF65-F5344CB8AC3E}">
        <p14:creationId xmlns:p14="http://schemas.microsoft.com/office/powerpoint/2010/main" val="92883500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600</Words>
  <Application>Microsoft Macintosh PowerPoint</Application>
  <DocSecurity>0</DocSecurity>
  <PresentationFormat>自訂</PresentationFormat>
  <Paragraphs>222</Paragraphs>
  <Slides>20</Slides>
  <Notes>20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5" baseType="lpstr">
      <vt:lpstr>PingFang TC</vt:lpstr>
      <vt:lpstr>SFMono-Regular</vt:lpstr>
      <vt:lpstr>Calibri</vt:lpstr>
      <vt:lpstr>Georgia</vt:lpstr>
      <vt:lpstr>ChatGPT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鴻鈞 邱</cp:lastModifiedBy>
  <cp:revision>2</cp:revision>
  <dcterms:created xsi:type="dcterms:W3CDTF">2026-07-18T17:36:04Z</dcterms:created>
  <dcterms:modified xsi:type="dcterms:W3CDTF">2026-07-18T17:48:44Z</dcterms:modified>
</cp:coreProperties>
</file>