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embeddedFontLst>
    <p:embeddedFont>
      <p:font typeface="Microsoft JhengHei" panose="020B0604030504040204" pitchFamily="34" charset="-120"/>
      <p:regular r:id="rId8"/>
      <p:bold r:id="rId9"/>
    </p:embeddedFont>
    <p:embeddedFont>
      <p:font typeface="Cascadia Code" panose="020B0609020000020004" pitchFamily="49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94658"/>
  </p:normalViewPr>
  <p:slideViewPr>
    <p:cSldViewPr snapToGrid="0">
      <p:cViewPr varScale="1">
        <p:scale>
          <a:sx n="120" d="100"/>
          <a:sy n="120" d="100"/>
        </p:scale>
        <p:origin x="4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14" name="Google Shape;14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" name="Google Shape;34;p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35" name="Google Shape;35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" name="Google Shape;55;p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56" name="Google Shape;56;p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77" name="Google Shape;77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7" name="Google Shape;97;p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98" name="Google Shape;98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3">
            <a:alphaModFix/>
          </a:blip>
          <a:srcRect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0" y="28575"/>
            <a:ext cx="12192000" cy="6858000"/>
          </a:xfrm>
          <a:prstGeom prst="rect">
            <a:avLst/>
          </a:prstGeom>
          <a:solidFill>
            <a:srgbClr val="000000">
              <a:alpha val="13333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3"/>
          <p:cNvSpPr/>
          <p:nvPr/>
        </p:nvSpPr>
        <p:spPr>
          <a:xfrm>
            <a:off x="419100" y="552450"/>
            <a:ext cx="5556398" cy="5810250"/>
          </a:xfrm>
          <a:prstGeom prst="rect">
            <a:avLst/>
          </a:prstGeom>
          <a:solidFill>
            <a:srgbClr val="000A08">
              <a:alpha val="47058"/>
            </a:srgbClr>
          </a:solidFill>
          <a:ln w="10475" cap="flat" cmpd="sng">
            <a:solidFill>
              <a:srgbClr val="23FF9D">
                <a:alpha val="44705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9" name="Google Shape;19;p3"/>
          <p:cNvSpPr/>
          <p:nvPr/>
        </p:nvSpPr>
        <p:spPr>
          <a:xfrm>
            <a:off x="495300" y="495300"/>
            <a:ext cx="3429000" cy="28575"/>
          </a:xfrm>
          <a:prstGeom prst="rect">
            <a:avLst/>
          </a:prstGeom>
          <a:solidFill>
            <a:srgbClr val="34FF9D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0" name="Google Shape;20;p3"/>
          <p:cNvSpPr/>
          <p:nvPr/>
        </p:nvSpPr>
        <p:spPr>
          <a:xfrm>
            <a:off x="495300" y="6362700"/>
            <a:ext cx="2286000" cy="19050"/>
          </a:xfrm>
          <a:prstGeom prst="rect">
            <a:avLst/>
          </a:prstGeom>
          <a:solidFill>
            <a:srgbClr val="34FF9D">
              <a:alpha val="66666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1" name="Google Shape;21;p3"/>
          <p:cNvSpPr/>
          <p:nvPr/>
        </p:nvSpPr>
        <p:spPr>
          <a:xfrm>
            <a:off x="552450" y="714375"/>
            <a:ext cx="43815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34FF9D"/>
                </a:solidFill>
                <a:latin typeface="Cascadia Code"/>
                <a:ea typeface="Cascadia Code"/>
                <a:cs typeface="Cascadia Code"/>
                <a:sym typeface="Cascadia Code"/>
              </a:rPr>
              <a:t>CLAUDE / FABLE 5 / MYTHOS 5</a:t>
            </a:r>
            <a:endParaRPr sz="2000"/>
          </a:p>
        </p:txBody>
      </p:sp>
      <p:sp>
        <p:nvSpPr>
          <p:cNvPr id="22" name="Google Shape;22;p3"/>
          <p:cNvSpPr/>
          <p:nvPr/>
        </p:nvSpPr>
        <p:spPr>
          <a:xfrm>
            <a:off x="533400" y="1028700"/>
            <a:ext cx="4857750" cy="125730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三天後被按下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暫停鍵</a:t>
            </a:r>
            <a:endParaRPr sz="2000" dirty="0"/>
          </a:p>
        </p:txBody>
      </p:sp>
      <p:sp>
        <p:nvSpPr>
          <p:cNvPr id="23" name="Google Shape;23;p3"/>
          <p:cNvSpPr/>
          <p:nvPr/>
        </p:nvSpPr>
        <p:spPr>
          <a:xfrm>
            <a:off x="552449" y="2538082"/>
            <a:ext cx="5210397" cy="49530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solidFill>
                  <a:srgbClr val="34FF9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2026/6/9 </a:t>
            </a:r>
            <a:r>
              <a:rPr lang="en-US" sz="2000" b="0" dirty="0" err="1">
                <a:solidFill>
                  <a:srgbClr val="34FF9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發布</a:t>
            </a:r>
            <a:r>
              <a:rPr lang="en-US" sz="2000" b="0" dirty="0">
                <a:solidFill>
                  <a:srgbClr val="34FF9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→ 6/12 </a:t>
            </a:r>
            <a:r>
              <a:rPr lang="en-US" sz="2000" b="0" dirty="0" err="1">
                <a:solidFill>
                  <a:srgbClr val="34FF9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美國政府出口管制介入</a:t>
            </a:r>
            <a:endParaRPr sz="2000" dirty="0"/>
          </a:p>
        </p:txBody>
      </p:sp>
      <p:sp>
        <p:nvSpPr>
          <p:cNvPr id="24" name="Google Shape;24;p3"/>
          <p:cNvSpPr/>
          <p:nvPr/>
        </p:nvSpPr>
        <p:spPr>
          <a:xfrm>
            <a:off x="581025" y="3381375"/>
            <a:ext cx="76200" cy="76200"/>
          </a:xfrm>
          <a:prstGeom prst="ellipse">
            <a:avLst/>
          </a:prstGeom>
          <a:solidFill>
            <a:srgbClr val="FF5858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5" name="Google Shape;25;p3"/>
          <p:cNvSpPr/>
          <p:nvPr/>
        </p:nvSpPr>
        <p:spPr>
          <a:xfrm>
            <a:off x="781050" y="3314700"/>
            <a:ext cx="4476750" cy="552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dirty="0" err="1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最強</a:t>
            </a:r>
            <a:r>
              <a:rPr lang="en-US" sz="1800" b="0" dirty="0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Mythos-class </a:t>
            </a:r>
            <a:r>
              <a:rPr lang="en-US" sz="1800" b="0" dirty="0" err="1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能力首次走向一般使用</a:t>
            </a:r>
            <a:endParaRPr sz="2000" dirty="0"/>
          </a:p>
        </p:txBody>
      </p:sp>
      <p:sp>
        <p:nvSpPr>
          <p:cNvPr id="26" name="Google Shape;26;p3"/>
          <p:cNvSpPr/>
          <p:nvPr/>
        </p:nvSpPr>
        <p:spPr>
          <a:xfrm>
            <a:off x="581025" y="4105275"/>
            <a:ext cx="76200" cy="76200"/>
          </a:xfrm>
          <a:prstGeom prst="ellipse">
            <a:avLst/>
          </a:prstGeom>
          <a:solidFill>
            <a:srgbClr val="FF5858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7" name="Google Shape;27;p3"/>
          <p:cNvSpPr/>
          <p:nvPr/>
        </p:nvSpPr>
        <p:spPr>
          <a:xfrm>
            <a:off x="781050" y="4038600"/>
            <a:ext cx="4857750" cy="552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dirty="0" err="1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政府要求停止外國國民存取，Anthropic</a:t>
            </a:r>
            <a:r>
              <a:rPr lang="en-US" sz="1800" b="0" dirty="0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sz="1800" b="0" dirty="0" err="1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因合規全面停用</a:t>
            </a:r>
            <a:endParaRPr sz="2000" dirty="0"/>
          </a:p>
        </p:txBody>
      </p:sp>
      <p:sp>
        <p:nvSpPr>
          <p:cNvPr id="28" name="Google Shape;28;p3"/>
          <p:cNvSpPr/>
          <p:nvPr/>
        </p:nvSpPr>
        <p:spPr>
          <a:xfrm>
            <a:off x="581025" y="4829175"/>
            <a:ext cx="76200" cy="76200"/>
          </a:xfrm>
          <a:prstGeom prst="ellipse">
            <a:avLst/>
          </a:prstGeom>
          <a:solidFill>
            <a:srgbClr val="FF5858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29" name="Google Shape;29;p3"/>
          <p:cNvSpPr/>
          <p:nvPr/>
        </p:nvSpPr>
        <p:spPr>
          <a:xfrm>
            <a:off x="781050" y="4762500"/>
            <a:ext cx="4476750" cy="552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官方稱其他 Claude 模型不受影響</a:t>
            </a:r>
            <a:endParaRPr sz="2000"/>
          </a:p>
        </p:txBody>
      </p:sp>
      <p:sp>
        <p:nvSpPr>
          <p:cNvPr id="30" name="Google Shape;30;p3"/>
          <p:cNvSpPr/>
          <p:nvPr/>
        </p:nvSpPr>
        <p:spPr>
          <a:xfrm>
            <a:off x="552450" y="6048375"/>
            <a:ext cx="4762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>
                <a:solidFill>
                  <a:srgbClr val="A7BEB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Sources: Anthropic launch + directive statements, Jun 2026</a:t>
            </a:r>
            <a:endParaRPr sz="2000"/>
          </a:p>
        </p:txBody>
      </p:sp>
      <p:sp>
        <p:nvSpPr>
          <p:cNvPr id="31" name="Google Shape;31;p3"/>
          <p:cNvSpPr/>
          <p:nvPr/>
        </p:nvSpPr>
        <p:spPr>
          <a:xfrm>
            <a:off x="10858500" y="6343650"/>
            <a:ext cx="800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rgbClr val="34FF9D"/>
                </a:solidFill>
                <a:latin typeface="Cascadia Code"/>
                <a:ea typeface="Cascadia Code"/>
                <a:cs typeface="Cascadia Code"/>
                <a:sym typeface="Cascadia Code"/>
              </a:rPr>
              <a:t>01 / 05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"/>
          <p:cNvPicPr preferRelativeResize="0"/>
          <p:nvPr/>
        </p:nvPicPr>
        <p:blipFill rotWithShape="1">
          <a:blip r:embed="rId3">
            <a:alphaModFix/>
          </a:blip>
          <a:srcRect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4"/>
          <p:cNvSpPr/>
          <p:nvPr/>
        </p:nvSpPr>
        <p:spPr>
          <a:xfrm>
            <a:off x="0" y="266700"/>
            <a:ext cx="12192000" cy="6858000"/>
          </a:xfrm>
          <a:prstGeom prst="rect">
            <a:avLst/>
          </a:prstGeom>
          <a:solidFill>
            <a:srgbClr val="000000">
              <a:alpha val="13333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4"/>
          <p:cNvSpPr/>
          <p:nvPr/>
        </p:nvSpPr>
        <p:spPr>
          <a:xfrm>
            <a:off x="419099" y="552450"/>
            <a:ext cx="6385737" cy="5810250"/>
          </a:xfrm>
          <a:prstGeom prst="rect">
            <a:avLst/>
          </a:prstGeom>
          <a:solidFill>
            <a:srgbClr val="000A08">
              <a:alpha val="47058"/>
            </a:srgbClr>
          </a:solidFill>
          <a:ln w="10475" cap="flat" cmpd="sng">
            <a:solidFill>
              <a:srgbClr val="23FF9D">
                <a:alpha val="44705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40" name="Google Shape;40;p4"/>
          <p:cNvSpPr/>
          <p:nvPr/>
        </p:nvSpPr>
        <p:spPr>
          <a:xfrm>
            <a:off x="495300" y="495300"/>
            <a:ext cx="3429000" cy="28575"/>
          </a:xfrm>
          <a:prstGeom prst="rect">
            <a:avLst/>
          </a:prstGeom>
          <a:solidFill>
            <a:srgbClr val="34FF9D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41" name="Google Shape;41;p4"/>
          <p:cNvSpPr/>
          <p:nvPr/>
        </p:nvSpPr>
        <p:spPr>
          <a:xfrm>
            <a:off x="495300" y="6362700"/>
            <a:ext cx="2286000" cy="19050"/>
          </a:xfrm>
          <a:prstGeom prst="rect">
            <a:avLst/>
          </a:prstGeom>
          <a:solidFill>
            <a:srgbClr val="34FF9D">
              <a:alpha val="66666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42" name="Google Shape;42;p4"/>
          <p:cNvSpPr/>
          <p:nvPr/>
        </p:nvSpPr>
        <p:spPr>
          <a:xfrm>
            <a:off x="552450" y="714375"/>
            <a:ext cx="43815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34FF9D"/>
                </a:solidFill>
                <a:latin typeface="Cascadia Code"/>
                <a:ea typeface="Cascadia Code"/>
                <a:cs typeface="Cascadia Code"/>
                <a:sym typeface="Cascadia Code"/>
              </a:rPr>
              <a:t>01 / RELEASE</a:t>
            </a:r>
            <a:endParaRPr sz="2000"/>
          </a:p>
        </p:txBody>
      </p:sp>
      <p:sp>
        <p:nvSpPr>
          <p:cNvPr id="43" name="Google Shape;43;p4"/>
          <p:cNvSpPr/>
          <p:nvPr/>
        </p:nvSpPr>
        <p:spPr>
          <a:xfrm>
            <a:off x="533400" y="1028700"/>
            <a:ext cx="4857750" cy="114300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6/9：最強 Claude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正式登場</a:t>
            </a:r>
            <a:endParaRPr sz="2000" dirty="0"/>
          </a:p>
        </p:txBody>
      </p:sp>
      <p:sp>
        <p:nvSpPr>
          <p:cNvPr id="44" name="Google Shape;44;p4"/>
          <p:cNvSpPr/>
          <p:nvPr/>
        </p:nvSpPr>
        <p:spPr>
          <a:xfrm>
            <a:off x="552450" y="2400300"/>
            <a:ext cx="6252386" cy="49530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solidFill>
                  <a:srgbClr val="BADBC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Fable 5 </a:t>
            </a:r>
            <a:r>
              <a:rPr lang="en-US" sz="2000" b="0" dirty="0" err="1">
                <a:solidFill>
                  <a:srgbClr val="BADBC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是一般可用版本；Mythos</a:t>
            </a:r>
            <a:r>
              <a:rPr lang="en-US" sz="2000" b="0" dirty="0">
                <a:solidFill>
                  <a:srgbClr val="BADBC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5 </a:t>
            </a:r>
            <a:r>
              <a:rPr lang="en-US" sz="2000" b="0" dirty="0" err="1">
                <a:solidFill>
                  <a:srgbClr val="BADBC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是受信任存取版本</a:t>
            </a:r>
            <a:endParaRPr sz="2000" dirty="0"/>
          </a:p>
        </p:txBody>
      </p:sp>
      <p:sp>
        <p:nvSpPr>
          <p:cNvPr id="45" name="Google Shape;45;p4"/>
          <p:cNvSpPr/>
          <p:nvPr/>
        </p:nvSpPr>
        <p:spPr>
          <a:xfrm>
            <a:off x="581025" y="3209925"/>
            <a:ext cx="76200" cy="76200"/>
          </a:xfrm>
          <a:prstGeom prst="ellipse">
            <a:avLst/>
          </a:prstGeom>
          <a:solidFill>
            <a:srgbClr val="FF5858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46" name="Google Shape;46;p4"/>
          <p:cNvSpPr/>
          <p:nvPr/>
        </p:nvSpPr>
        <p:spPr>
          <a:xfrm>
            <a:off x="781050" y="3143250"/>
            <a:ext cx="5314950" cy="552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dirty="0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Anthropic </a:t>
            </a:r>
            <a:r>
              <a:rPr lang="en-US" sz="1800" b="0" dirty="0" err="1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稱</a:t>
            </a:r>
            <a:r>
              <a:rPr lang="en-US" sz="1800" b="0" dirty="0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Fable 5 </a:t>
            </a:r>
            <a:r>
              <a:rPr lang="en-US" sz="1800" b="0" dirty="0" err="1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超越自家所有已公開模型</a:t>
            </a:r>
            <a:endParaRPr sz="2000" dirty="0"/>
          </a:p>
        </p:txBody>
      </p:sp>
      <p:sp>
        <p:nvSpPr>
          <p:cNvPr id="47" name="Google Shape;47;p4"/>
          <p:cNvSpPr/>
          <p:nvPr/>
        </p:nvSpPr>
        <p:spPr>
          <a:xfrm>
            <a:off x="581025" y="3933825"/>
            <a:ext cx="76200" cy="76200"/>
          </a:xfrm>
          <a:prstGeom prst="ellipse">
            <a:avLst/>
          </a:prstGeom>
          <a:solidFill>
            <a:srgbClr val="FF5858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48" name="Google Shape;48;p4"/>
          <p:cNvSpPr/>
          <p:nvPr/>
        </p:nvSpPr>
        <p:spPr>
          <a:xfrm>
            <a:off x="781050" y="3867150"/>
            <a:ext cx="5811136" cy="552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dirty="0" err="1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主打長任務、coding、vision、knowledge</a:t>
            </a:r>
            <a:r>
              <a:rPr lang="en-US" sz="1800" b="0" dirty="0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sz="1800" b="0" dirty="0" err="1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work、science</a:t>
            </a:r>
            <a:r>
              <a:rPr lang="en-US" sz="1800" b="0" dirty="0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research</a:t>
            </a:r>
            <a:endParaRPr sz="2000" dirty="0"/>
          </a:p>
        </p:txBody>
      </p:sp>
      <p:sp>
        <p:nvSpPr>
          <p:cNvPr id="49" name="Google Shape;49;p4"/>
          <p:cNvSpPr/>
          <p:nvPr/>
        </p:nvSpPr>
        <p:spPr>
          <a:xfrm>
            <a:off x="581025" y="4657725"/>
            <a:ext cx="76200" cy="76200"/>
          </a:xfrm>
          <a:prstGeom prst="ellipse">
            <a:avLst/>
          </a:prstGeom>
          <a:solidFill>
            <a:srgbClr val="FF5858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0" name="Google Shape;50;p4"/>
          <p:cNvSpPr/>
          <p:nvPr/>
        </p:nvSpPr>
        <p:spPr>
          <a:xfrm>
            <a:off x="781050" y="4591050"/>
            <a:ext cx="6023786" cy="552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dirty="0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Mythos 5 </a:t>
            </a:r>
            <a:r>
              <a:rPr lang="en-US" sz="1800" b="0" dirty="0" err="1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同底層模型，但對部分高風險領域解除防護</a:t>
            </a:r>
            <a:endParaRPr sz="2000" dirty="0"/>
          </a:p>
        </p:txBody>
      </p:sp>
      <p:sp>
        <p:nvSpPr>
          <p:cNvPr id="51" name="Google Shape;51;p4"/>
          <p:cNvSpPr/>
          <p:nvPr/>
        </p:nvSpPr>
        <p:spPr>
          <a:xfrm>
            <a:off x="552450" y="6048375"/>
            <a:ext cx="4762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>
                <a:solidFill>
                  <a:srgbClr val="A7BEB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Source: Anthropic, “Claude Fable 5 and Claude Mythos 5”, Jun 9 2026</a:t>
            </a:r>
            <a:endParaRPr sz="2000"/>
          </a:p>
        </p:txBody>
      </p:sp>
      <p:sp>
        <p:nvSpPr>
          <p:cNvPr id="52" name="Google Shape;52;p4"/>
          <p:cNvSpPr/>
          <p:nvPr/>
        </p:nvSpPr>
        <p:spPr>
          <a:xfrm>
            <a:off x="10858500" y="6343650"/>
            <a:ext cx="800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rgbClr val="34FF9D"/>
                </a:solidFill>
                <a:latin typeface="Cascadia Code"/>
                <a:ea typeface="Cascadia Code"/>
                <a:cs typeface="Cascadia Code"/>
                <a:sym typeface="Cascadia Code"/>
              </a:rPr>
              <a:t>02 / 05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5"/>
          <p:cNvPicPr preferRelativeResize="0"/>
          <p:nvPr/>
        </p:nvPicPr>
        <p:blipFill rotWithShape="1">
          <a:blip r:embed="rId3">
            <a:alphaModFix/>
          </a:blip>
          <a:srcRect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5"/>
          <p:cNvSpPr/>
          <p:nvPr/>
        </p:nvSpPr>
        <p:spPr>
          <a:xfrm>
            <a:off x="0" y="266700"/>
            <a:ext cx="12192000" cy="6858000"/>
          </a:xfrm>
          <a:prstGeom prst="rect">
            <a:avLst/>
          </a:prstGeom>
          <a:solidFill>
            <a:srgbClr val="000000">
              <a:alpha val="13333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>
            <a:off x="419100" y="552450"/>
            <a:ext cx="5334000" cy="5810250"/>
          </a:xfrm>
          <a:prstGeom prst="rect">
            <a:avLst/>
          </a:prstGeom>
          <a:solidFill>
            <a:srgbClr val="000A08">
              <a:alpha val="47058"/>
            </a:srgbClr>
          </a:solidFill>
          <a:ln w="10475" cap="flat" cmpd="sng">
            <a:solidFill>
              <a:srgbClr val="23FF9D">
                <a:alpha val="44705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61" name="Google Shape;61;p5"/>
          <p:cNvSpPr/>
          <p:nvPr/>
        </p:nvSpPr>
        <p:spPr>
          <a:xfrm>
            <a:off x="495300" y="495300"/>
            <a:ext cx="3429000" cy="28575"/>
          </a:xfrm>
          <a:prstGeom prst="rect">
            <a:avLst/>
          </a:prstGeom>
          <a:solidFill>
            <a:srgbClr val="34FF9D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62" name="Google Shape;62;p5"/>
          <p:cNvSpPr/>
          <p:nvPr/>
        </p:nvSpPr>
        <p:spPr>
          <a:xfrm>
            <a:off x="495300" y="6362700"/>
            <a:ext cx="2286000" cy="19050"/>
          </a:xfrm>
          <a:prstGeom prst="rect">
            <a:avLst/>
          </a:prstGeom>
          <a:solidFill>
            <a:srgbClr val="34FF9D">
              <a:alpha val="66666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63" name="Google Shape;63;p5"/>
          <p:cNvSpPr/>
          <p:nvPr/>
        </p:nvSpPr>
        <p:spPr>
          <a:xfrm>
            <a:off x="552450" y="714375"/>
            <a:ext cx="43815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34FF9D"/>
                </a:solidFill>
                <a:latin typeface="Cascadia Code"/>
                <a:ea typeface="Cascadia Code"/>
                <a:cs typeface="Cascadia Code"/>
                <a:sym typeface="Cascadia Code"/>
              </a:rPr>
              <a:t>02 / DUAL USE</a:t>
            </a:r>
            <a:endParaRPr sz="2000"/>
          </a:p>
        </p:txBody>
      </p:sp>
      <p:sp>
        <p:nvSpPr>
          <p:cNvPr id="64" name="Google Shape;64;p5"/>
          <p:cNvSpPr/>
          <p:nvPr/>
        </p:nvSpPr>
        <p:spPr>
          <a:xfrm>
            <a:off x="533400" y="1028700"/>
            <a:ext cx="4857750" cy="114300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能力越強，</a:t>
            </a:r>
            <a:endParaRPr sz="2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風險越難切乾淨</a:t>
            </a:r>
            <a:endParaRPr sz="2000"/>
          </a:p>
        </p:txBody>
      </p:sp>
      <p:sp>
        <p:nvSpPr>
          <p:cNvPr id="65" name="Google Shape;65;p5"/>
          <p:cNvSpPr/>
          <p:nvPr/>
        </p:nvSpPr>
        <p:spPr>
          <a:xfrm>
            <a:off x="552450" y="2400300"/>
            <a:ext cx="4762500" cy="49530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>
                <a:solidFill>
                  <a:srgbClr val="BADBC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官方把 cyber、bio / chemistry、distillation 列為重點防線</a:t>
            </a:r>
            <a:endParaRPr sz="2000"/>
          </a:p>
        </p:txBody>
      </p:sp>
      <p:sp>
        <p:nvSpPr>
          <p:cNvPr id="66" name="Google Shape;66;p5"/>
          <p:cNvSpPr/>
          <p:nvPr/>
        </p:nvSpPr>
        <p:spPr>
          <a:xfrm>
            <a:off x="581025" y="3209925"/>
            <a:ext cx="76200" cy="76200"/>
          </a:xfrm>
          <a:prstGeom prst="ellipse">
            <a:avLst/>
          </a:prstGeom>
          <a:solidFill>
            <a:srgbClr val="FF5858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67" name="Google Shape;67;p5"/>
          <p:cNvSpPr/>
          <p:nvPr/>
        </p:nvSpPr>
        <p:spPr>
          <a:xfrm>
            <a:off x="781050" y="3143250"/>
            <a:ext cx="4476750" cy="552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Fable 5 以分類器攔截高風險請求，必要時退回 Opus 4.8</a:t>
            </a:r>
            <a:endParaRPr sz="2000"/>
          </a:p>
        </p:txBody>
      </p:sp>
      <p:sp>
        <p:nvSpPr>
          <p:cNvPr id="68" name="Google Shape;68;p5"/>
          <p:cNvSpPr/>
          <p:nvPr/>
        </p:nvSpPr>
        <p:spPr>
          <a:xfrm>
            <a:off x="581025" y="3933825"/>
            <a:ext cx="76200" cy="76200"/>
          </a:xfrm>
          <a:prstGeom prst="ellipse">
            <a:avLst/>
          </a:prstGeom>
          <a:solidFill>
            <a:srgbClr val="FF5858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69" name="Google Shape;69;p5"/>
          <p:cNvSpPr/>
          <p:nvPr/>
        </p:nvSpPr>
        <p:spPr>
          <a:xfrm>
            <a:off x="781050" y="3867150"/>
            <a:ext cx="4476750" cy="552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Anthropic 稱 95% 以上 sessions 不會觸發 fallback</a:t>
            </a:r>
            <a:endParaRPr sz="2000"/>
          </a:p>
        </p:txBody>
      </p:sp>
      <p:sp>
        <p:nvSpPr>
          <p:cNvPr id="70" name="Google Shape;70;p5"/>
          <p:cNvSpPr/>
          <p:nvPr/>
        </p:nvSpPr>
        <p:spPr>
          <a:xfrm>
            <a:off x="581025" y="4657725"/>
            <a:ext cx="76200" cy="76200"/>
          </a:xfrm>
          <a:prstGeom prst="ellipse">
            <a:avLst/>
          </a:prstGeom>
          <a:solidFill>
            <a:srgbClr val="FF5858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71" name="Google Shape;71;p5"/>
          <p:cNvSpPr/>
          <p:nvPr/>
        </p:nvSpPr>
        <p:spPr>
          <a:xfrm>
            <a:off x="781050" y="4591050"/>
            <a:ext cx="4476750" cy="552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爭議核心：窄型 jailbreak 是否足以要求召回商用模型？</a:t>
            </a:r>
            <a:endParaRPr sz="2000"/>
          </a:p>
        </p:txBody>
      </p:sp>
      <p:sp>
        <p:nvSpPr>
          <p:cNvPr id="72" name="Google Shape;72;p5"/>
          <p:cNvSpPr/>
          <p:nvPr/>
        </p:nvSpPr>
        <p:spPr>
          <a:xfrm>
            <a:off x="552450" y="6048375"/>
            <a:ext cx="4762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>
                <a:solidFill>
                  <a:srgbClr val="A7BEB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Sources: Anthropic launch + directive statements</a:t>
            </a:r>
            <a:endParaRPr sz="2000"/>
          </a:p>
        </p:txBody>
      </p:sp>
      <p:sp>
        <p:nvSpPr>
          <p:cNvPr id="73" name="Google Shape;73;p5"/>
          <p:cNvSpPr/>
          <p:nvPr/>
        </p:nvSpPr>
        <p:spPr>
          <a:xfrm>
            <a:off x="10858500" y="6343650"/>
            <a:ext cx="800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rgbClr val="34FF9D"/>
                </a:solidFill>
                <a:latin typeface="Cascadia Code"/>
                <a:ea typeface="Cascadia Code"/>
                <a:cs typeface="Cascadia Code"/>
                <a:sym typeface="Cascadia Code"/>
              </a:rPr>
              <a:t>03 / 05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6"/>
          <p:cNvPicPr preferRelativeResize="0"/>
          <p:nvPr/>
        </p:nvPicPr>
        <p:blipFill rotWithShape="1">
          <a:blip r:embed="rId3">
            <a:alphaModFix/>
          </a:blip>
          <a:srcRect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13333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6"/>
          <p:cNvSpPr/>
          <p:nvPr/>
        </p:nvSpPr>
        <p:spPr>
          <a:xfrm>
            <a:off x="419100" y="552450"/>
            <a:ext cx="5334000" cy="5810250"/>
          </a:xfrm>
          <a:prstGeom prst="rect">
            <a:avLst/>
          </a:prstGeom>
          <a:solidFill>
            <a:srgbClr val="000A08">
              <a:alpha val="47058"/>
            </a:srgbClr>
          </a:solidFill>
          <a:ln w="10475" cap="flat" cmpd="sng">
            <a:solidFill>
              <a:srgbClr val="23FF9D">
                <a:alpha val="44705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82" name="Google Shape;82;p6"/>
          <p:cNvSpPr/>
          <p:nvPr/>
        </p:nvSpPr>
        <p:spPr>
          <a:xfrm>
            <a:off x="495300" y="495300"/>
            <a:ext cx="3429000" cy="28575"/>
          </a:xfrm>
          <a:prstGeom prst="rect">
            <a:avLst/>
          </a:prstGeom>
          <a:solidFill>
            <a:srgbClr val="34FF9D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83" name="Google Shape;83;p6"/>
          <p:cNvSpPr/>
          <p:nvPr/>
        </p:nvSpPr>
        <p:spPr>
          <a:xfrm>
            <a:off x="495300" y="6362700"/>
            <a:ext cx="2286000" cy="19050"/>
          </a:xfrm>
          <a:prstGeom prst="rect">
            <a:avLst/>
          </a:prstGeom>
          <a:solidFill>
            <a:srgbClr val="34FF9D">
              <a:alpha val="66666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84" name="Google Shape;84;p6"/>
          <p:cNvSpPr/>
          <p:nvPr/>
        </p:nvSpPr>
        <p:spPr>
          <a:xfrm>
            <a:off x="552450" y="714375"/>
            <a:ext cx="43815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34FF9D"/>
                </a:solidFill>
                <a:latin typeface="Cascadia Code"/>
                <a:ea typeface="Cascadia Code"/>
                <a:cs typeface="Cascadia Code"/>
                <a:sym typeface="Cascadia Code"/>
              </a:rPr>
              <a:t>03 / DIRECTIVE</a:t>
            </a:r>
            <a:endParaRPr sz="2000"/>
          </a:p>
        </p:txBody>
      </p:sp>
      <p:sp>
        <p:nvSpPr>
          <p:cNvPr id="85" name="Google Shape;85;p6"/>
          <p:cNvSpPr/>
          <p:nvPr/>
        </p:nvSpPr>
        <p:spPr>
          <a:xfrm>
            <a:off x="533400" y="1028700"/>
            <a:ext cx="4857750" cy="114300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6/12：出口管制</a:t>
            </a:r>
            <a:endParaRPr sz="2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直接踩煞車</a:t>
            </a:r>
            <a:endParaRPr sz="2000"/>
          </a:p>
        </p:txBody>
      </p:sp>
      <p:sp>
        <p:nvSpPr>
          <p:cNvPr id="86" name="Google Shape;86;p6"/>
          <p:cNvSpPr/>
          <p:nvPr/>
        </p:nvSpPr>
        <p:spPr>
          <a:xfrm>
            <a:off x="552450" y="2400300"/>
            <a:ext cx="4762500" cy="49530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>
                <a:solidFill>
                  <a:srgbClr val="BADBC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美國政府以國安權限要求停止外國國民存取</a:t>
            </a:r>
            <a:endParaRPr sz="2000"/>
          </a:p>
        </p:txBody>
      </p:sp>
      <p:sp>
        <p:nvSpPr>
          <p:cNvPr id="87" name="Google Shape;87;p6"/>
          <p:cNvSpPr/>
          <p:nvPr/>
        </p:nvSpPr>
        <p:spPr>
          <a:xfrm>
            <a:off x="581025" y="3209925"/>
            <a:ext cx="76200" cy="76200"/>
          </a:xfrm>
          <a:prstGeom prst="ellipse">
            <a:avLst/>
          </a:prstGeom>
          <a:solidFill>
            <a:srgbClr val="FF5858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88" name="Google Shape;88;p6"/>
          <p:cNvSpPr/>
          <p:nvPr/>
        </p:nvSpPr>
        <p:spPr>
          <a:xfrm>
            <a:off x="781050" y="3143250"/>
            <a:ext cx="4476750" cy="552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指令涵蓋美國境內外外國國民，包含 Anthropic 外籍員工</a:t>
            </a:r>
            <a:endParaRPr sz="2000"/>
          </a:p>
        </p:txBody>
      </p:sp>
      <p:sp>
        <p:nvSpPr>
          <p:cNvPr id="89" name="Google Shape;89;p6"/>
          <p:cNvSpPr/>
          <p:nvPr/>
        </p:nvSpPr>
        <p:spPr>
          <a:xfrm>
            <a:off x="581025" y="3933825"/>
            <a:ext cx="76200" cy="76200"/>
          </a:xfrm>
          <a:prstGeom prst="ellipse">
            <a:avLst/>
          </a:prstGeom>
          <a:solidFill>
            <a:srgbClr val="FF5858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90" name="Google Shape;90;p6"/>
          <p:cNvSpPr/>
          <p:nvPr/>
        </p:nvSpPr>
        <p:spPr>
          <a:xfrm>
            <a:off x="781050" y="3867150"/>
            <a:ext cx="4476750" cy="552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Anthropic 表示 5:21pm ET 收到指令，未獲具體國安細節</a:t>
            </a:r>
            <a:endParaRPr sz="2000"/>
          </a:p>
        </p:txBody>
      </p:sp>
      <p:sp>
        <p:nvSpPr>
          <p:cNvPr id="91" name="Google Shape;91;p6"/>
          <p:cNvSpPr/>
          <p:nvPr/>
        </p:nvSpPr>
        <p:spPr>
          <a:xfrm>
            <a:off x="581025" y="4657725"/>
            <a:ext cx="76200" cy="76200"/>
          </a:xfrm>
          <a:prstGeom prst="ellipse">
            <a:avLst/>
          </a:prstGeom>
          <a:solidFill>
            <a:srgbClr val="FF5858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92" name="Google Shape;92;p6"/>
          <p:cNvSpPr/>
          <p:nvPr/>
        </p:nvSpPr>
        <p:spPr>
          <a:xfrm>
            <a:off x="781050" y="4591050"/>
            <a:ext cx="4476750" cy="552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為避免違規，公司對所有客戶關閉 Fable 5 / Mythos 5</a:t>
            </a:r>
            <a:endParaRPr sz="2000"/>
          </a:p>
        </p:txBody>
      </p:sp>
      <p:sp>
        <p:nvSpPr>
          <p:cNvPr id="93" name="Google Shape;93;p6"/>
          <p:cNvSpPr/>
          <p:nvPr/>
        </p:nvSpPr>
        <p:spPr>
          <a:xfrm>
            <a:off x="552450" y="6048375"/>
            <a:ext cx="4762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>
                <a:solidFill>
                  <a:srgbClr val="A7BEB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Source: Anthropic directive statement, Jun 12 2026</a:t>
            </a:r>
            <a:endParaRPr sz="2000"/>
          </a:p>
        </p:txBody>
      </p:sp>
      <p:sp>
        <p:nvSpPr>
          <p:cNvPr id="94" name="Google Shape;94;p6"/>
          <p:cNvSpPr/>
          <p:nvPr/>
        </p:nvSpPr>
        <p:spPr>
          <a:xfrm>
            <a:off x="10858500" y="6343650"/>
            <a:ext cx="800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rgbClr val="34FF9D"/>
                </a:solidFill>
                <a:latin typeface="Cascadia Code"/>
                <a:ea typeface="Cascadia Code"/>
                <a:cs typeface="Cascadia Code"/>
                <a:sym typeface="Cascadia Code"/>
              </a:rPr>
              <a:t>04 / 05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7"/>
          <p:cNvPicPr preferRelativeResize="0"/>
          <p:nvPr/>
        </p:nvPicPr>
        <p:blipFill rotWithShape="1">
          <a:blip r:embed="rId3">
            <a:alphaModFix/>
          </a:blip>
          <a:srcRect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13333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419100" y="552450"/>
            <a:ext cx="5334000" cy="5810250"/>
          </a:xfrm>
          <a:prstGeom prst="rect">
            <a:avLst/>
          </a:prstGeom>
          <a:solidFill>
            <a:srgbClr val="000A08">
              <a:alpha val="47058"/>
            </a:srgbClr>
          </a:solidFill>
          <a:ln w="10475" cap="flat" cmpd="sng">
            <a:solidFill>
              <a:srgbClr val="23FF9D">
                <a:alpha val="44705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03" name="Google Shape;103;p7"/>
          <p:cNvSpPr/>
          <p:nvPr/>
        </p:nvSpPr>
        <p:spPr>
          <a:xfrm>
            <a:off x="495300" y="495300"/>
            <a:ext cx="3429000" cy="28575"/>
          </a:xfrm>
          <a:prstGeom prst="rect">
            <a:avLst/>
          </a:prstGeom>
          <a:solidFill>
            <a:srgbClr val="34FF9D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04" name="Google Shape;104;p7"/>
          <p:cNvSpPr/>
          <p:nvPr/>
        </p:nvSpPr>
        <p:spPr>
          <a:xfrm>
            <a:off x="495300" y="6362700"/>
            <a:ext cx="2286000" cy="19050"/>
          </a:xfrm>
          <a:prstGeom prst="rect">
            <a:avLst/>
          </a:prstGeom>
          <a:solidFill>
            <a:srgbClr val="34FF9D">
              <a:alpha val="66666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05" name="Google Shape;105;p7"/>
          <p:cNvSpPr/>
          <p:nvPr/>
        </p:nvSpPr>
        <p:spPr>
          <a:xfrm>
            <a:off x="552450" y="714375"/>
            <a:ext cx="43815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34FF9D"/>
                </a:solidFill>
                <a:latin typeface="Cascadia Code"/>
                <a:ea typeface="Cascadia Code"/>
                <a:cs typeface="Cascadia Code"/>
                <a:sym typeface="Cascadia Code"/>
              </a:rPr>
              <a:t>04 / WHY IT MATTERS</a:t>
            </a:r>
            <a:endParaRPr sz="2000"/>
          </a:p>
        </p:txBody>
      </p:sp>
      <p:sp>
        <p:nvSpPr>
          <p:cNvPr id="106" name="Google Shape;106;p7"/>
          <p:cNvSpPr/>
          <p:nvPr/>
        </p:nvSpPr>
        <p:spPr>
          <a:xfrm>
            <a:off x="533400" y="1028700"/>
            <a:ext cx="4857750" cy="114300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這不是一次下架，</a:t>
            </a:r>
            <a:endParaRPr sz="2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是新規則的預演</a:t>
            </a:r>
            <a:endParaRPr sz="2000"/>
          </a:p>
        </p:txBody>
      </p:sp>
      <p:sp>
        <p:nvSpPr>
          <p:cNvPr id="107" name="Google Shape;107;p7"/>
          <p:cNvSpPr/>
          <p:nvPr/>
        </p:nvSpPr>
        <p:spPr>
          <a:xfrm>
            <a:off x="552450" y="2400300"/>
            <a:ext cx="4762500" cy="49530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 err="1">
                <a:solidFill>
                  <a:srgbClr val="BADBC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前沿模型部署，開始進入國安、出口管制與企業依賴的交界</a:t>
            </a:r>
            <a:endParaRPr sz="2000" dirty="0"/>
          </a:p>
        </p:txBody>
      </p:sp>
      <p:sp>
        <p:nvSpPr>
          <p:cNvPr id="108" name="Google Shape;108;p7"/>
          <p:cNvSpPr/>
          <p:nvPr/>
        </p:nvSpPr>
        <p:spPr>
          <a:xfrm>
            <a:off x="581025" y="3209925"/>
            <a:ext cx="76200" cy="76200"/>
          </a:xfrm>
          <a:prstGeom prst="ellipse">
            <a:avLst/>
          </a:prstGeom>
          <a:solidFill>
            <a:srgbClr val="FF5858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09" name="Google Shape;109;p7"/>
          <p:cNvSpPr/>
          <p:nvPr/>
        </p:nvSpPr>
        <p:spPr>
          <a:xfrm>
            <a:off x="781050" y="3143250"/>
            <a:ext cx="4476750" cy="552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dirty="0" err="1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模型能力、存取身份、員工國籍都變成合規問題</a:t>
            </a:r>
            <a:endParaRPr sz="2000" dirty="0"/>
          </a:p>
        </p:txBody>
      </p:sp>
      <p:sp>
        <p:nvSpPr>
          <p:cNvPr id="110" name="Google Shape;110;p7"/>
          <p:cNvSpPr/>
          <p:nvPr/>
        </p:nvSpPr>
        <p:spPr>
          <a:xfrm>
            <a:off x="581025" y="3933825"/>
            <a:ext cx="76200" cy="76200"/>
          </a:xfrm>
          <a:prstGeom prst="ellipse">
            <a:avLst/>
          </a:prstGeom>
          <a:solidFill>
            <a:srgbClr val="FF5858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11" name="Google Shape;111;p7"/>
          <p:cNvSpPr/>
          <p:nvPr/>
        </p:nvSpPr>
        <p:spPr>
          <a:xfrm>
            <a:off x="781050" y="3867150"/>
            <a:ext cx="4476750" cy="552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dirty="0" err="1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企業使用前沿模型，需要準備「突然不可用」的替代方案</a:t>
            </a:r>
            <a:endParaRPr sz="2000" dirty="0"/>
          </a:p>
        </p:txBody>
      </p:sp>
      <p:sp>
        <p:nvSpPr>
          <p:cNvPr id="112" name="Google Shape;112;p7"/>
          <p:cNvSpPr/>
          <p:nvPr/>
        </p:nvSpPr>
        <p:spPr>
          <a:xfrm>
            <a:off x="581025" y="4657725"/>
            <a:ext cx="76200" cy="76200"/>
          </a:xfrm>
          <a:prstGeom prst="ellipse">
            <a:avLst/>
          </a:prstGeom>
          <a:solidFill>
            <a:srgbClr val="FF5858"/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13" name="Google Shape;113;p7"/>
          <p:cNvSpPr/>
          <p:nvPr/>
        </p:nvSpPr>
        <p:spPr>
          <a:xfrm>
            <a:off x="781050" y="4591050"/>
            <a:ext cx="4476750" cy="552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>
                <a:solidFill>
                  <a:srgbClr val="EBFFF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未來爭點：透明程序、技術證據、以及全球 AI 主權</a:t>
            </a:r>
            <a:endParaRPr sz="2000"/>
          </a:p>
        </p:txBody>
      </p:sp>
      <p:sp>
        <p:nvSpPr>
          <p:cNvPr id="114" name="Google Shape;114;p7"/>
          <p:cNvSpPr/>
          <p:nvPr/>
        </p:nvSpPr>
        <p:spPr>
          <a:xfrm>
            <a:off x="552450" y="6048375"/>
            <a:ext cx="4762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>
                <a:solidFill>
                  <a:srgbClr val="A7BEB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Sources: Anthropic, The Hacker News, The Verge, Axios</a:t>
            </a:r>
            <a:endParaRPr sz="2000"/>
          </a:p>
        </p:txBody>
      </p:sp>
      <p:sp>
        <p:nvSpPr>
          <p:cNvPr id="115" name="Google Shape;115;p7"/>
          <p:cNvSpPr/>
          <p:nvPr/>
        </p:nvSpPr>
        <p:spPr>
          <a:xfrm>
            <a:off x="10858500" y="6343650"/>
            <a:ext cx="800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rgbClr val="34FF9D"/>
                </a:solidFill>
                <a:latin typeface="Cascadia Code"/>
                <a:ea typeface="Cascadia Code"/>
                <a:cs typeface="Cascadia Code"/>
                <a:sym typeface="Cascadia Code"/>
              </a:rPr>
              <a:t>05 / 05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228</Words>
  <Application>Microsoft Macintosh PowerPoint</Application>
  <PresentationFormat>寬螢幕</PresentationFormat>
  <Paragraphs>45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0" baseType="lpstr">
      <vt:lpstr>Cascadia Code</vt:lpstr>
      <vt:lpstr>Calibri</vt:lpstr>
      <vt:lpstr>Arial</vt:lpstr>
      <vt:lpstr>Microsoft JhengHei</vt:lpstr>
      <vt:lpstr>ChatGPT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鴻鈞 邱</cp:lastModifiedBy>
  <cp:revision>3</cp:revision>
  <dcterms:modified xsi:type="dcterms:W3CDTF">2026-06-14T13:43:45Z</dcterms:modified>
</cp:coreProperties>
</file>